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8" r:id="rId1"/>
    <p:sldMasterId id="2147483720" r:id="rId2"/>
    <p:sldMasterId id="2147483721" r:id="rId3"/>
  </p:sldMasterIdLst>
  <p:notesMasterIdLst>
    <p:notesMasterId r:id="rId68"/>
  </p:notesMasterIdLst>
  <p:handoutMasterIdLst>
    <p:handoutMasterId r:id="rId69"/>
  </p:handoutMasterIdLst>
  <p:sldIdLst>
    <p:sldId id="333" r:id="rId4"/>
    <p:sldId id="481" r:id="rId5"/>
    <p:sldId id="482" r:id="rId6"/>
    <p:sldId id="483" r:id="rId7"/>
    <p:sldId id="335" r:id="rId8"/>
    <p:sldId id="479" r:id="rId9"/>
    <p:sldId id="336" r:id="rId10"/>
    <p:sldId id="337" r:id="rId11"/>
    <p:sldId id="480" r:id="rId12"/>
    <p:sldId id="338" r:id="rId13"/>
    <p:sldId id="339" r:id="rId14"/>
    <p:sldId id="340" r:id="rId15"/>
    <p:sldId id="341" r:id="rId16"/>
    <p:sldId id="342" r:id="rId17"/>
    <p:sldId id="343" r:id="rId18"/>
    <p:sldId id="344" r:id="rId19"/>
    <p:sldId id="345" r:id="rId20"/>
    <p:sldId id="346" r:id="rId21"/>
    <p:sldId id="347" r:id="rId22"/>
    <p:sldId id="348" r:id="rId23"/>
    <p:sldId id="407" r:id="rId24"/>
    <p:sldId id="350" r:id="rId25"/>
    <p:sldId id="474" r:id="rId26"/>
    <p:sldId id="352" r:id="rId27"/>
    <p:sldId id="354" r:id="rId28"/>
    <p:sldId id="355" r:id="rId29"/>
    <p:sldId id="464" r:id="rId30"/>
    <p:sldId id="465" r:id="rId31"/>
    <p:sldId id="466" r:id="rId32"/>
    <p:sldId id="467" r:id="rId33"/>
    <p:sldId id="357" r:id="rId34"/>
    <p:sldId id="358" r:id="rId35"/>
    <p:sldId id="362" r:id="rId36"/>
    <p:sldId id="363" r:id="rId37"/>
    <p:sldId id="475" r:id="rId38"/>
    <p:sldId id="366" r:id="rId39"/>
    <p:sldId id="476" r:id="rId40"/>
    <p:sldId id="368" r:id="rId41"/>
    <p:sldId id="369" r:id="rId42"/>
    <p:sldId id="370" r:id="rId43"/>
    <p:sldId id="371" r:id="rId44"/>
    <p:sldId id="372" r:id="rId45"/>
    <p:sldId id="373" r:id="rId46"/>
    <p:sldId id="374" r:id="rId47"/>
    <p:sldId id="469" r:id="rId48"/>
    <p:sldId id="376" r:id="rId49"/>
    <p:sldId id="377" r:id="rId50"/>
    <p:sldId id="378" r:id="rId51"/>
    <p:sldId id="379" r:id="rId52"/>
    <p:sldId id="380" r:id="rId53"/>
    <p:sldId id="381" r:id="rId54"/>
    <p:sldId id="382" r:id="rId55"/>
    <p:sldId id="383" r:id="rId56"/>
    <p:sldId id="468" r:id="rId57"/>
    <p:sldId id="385" r:id="rId58"/>
    <p:sldId id="386" r:id="rId59"/>
    <p:sldId id="387" r:id="rId60"/>
    <p:sldId id="473" r:id="rId61"/>
    <p:sldId id="388" r:id="rId62"/>
    <p:sldId id="389" r:id="rId63"/>
    <p:sldId id="392" r:id="rId64"/>
    <p:sldId id="394" r:id="rId65"/>
    <p:sldId id="393" r:id="rId66"/>
    <p:sldId id="395" r:id="rId67"/>
  </p:sldIdLst>
  <p:sldSz cx="9144000" cy="6858000" type="screen4x3"/>
  <p:notesSz cx="7010400" cy="9296400"/>
  <p:embeddedFontLst>
    <p:embeddedFont>
      <p:font typeface="Tahoma" panose="020B0604030504040204" pitchFamily="34" charset="0"/>
      <p:regular r:id="rId70"/>
      <p:bold r:id="rId71"/>
    </p:embeddedFont>
    <p:embeddedFont>
      <p:font typeface="Calibri" panose="020F0502020204030204" pitchFamily="34" charset="0"/>
      <p:regular r:id="rId72"/>
      <p:bold r:id="rId73"/>
      <p:italic r:id="rId74"/>
      <p:boldItalic r:id="rId75"/>
    </p:embeddedFont>
    <p:embeddedFont>
      <p:font typeface="Verdana" panose="020B0604030504040204"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Van Winkle" initials="" lastIdx="2" clrIdx="0"/>
  <p:cmAuthor id="1" name="Jessica Seipel" initials="" lastIdx="3" clrIdx="1"/>
  <p:cmAuthor id="2" name="Matthew Van Winkle" initials="" lastIdx="1" clrIdx="2"/>
  <p:cmAuthor id="3" name="Matthew Van Winkle" initials="MVW" lastIdx="3" clrIdx="3">
    <p:extLst/>
  </p:cmAuthor>
  <p:cmAuthor id="4" name="Hillary Goyal" initials="HG" lastIdx="8" clrIdx="4">
    <p:extLst>
      <p:ext uri="{19B8F6BF-5375-455C-9EA6-DF929625EA0E}">
        <p15:presenceInfo xmlns:p15="http://schemas.microsoft.com/office/powerpoint/2012/main" userId="S-1-5-21-3493560351-3662852822-3553877770-16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4B721F-3F6C-445B-B8A3-627C8D83C513}">
  <a:tblStyle styleId="{A04B721F-3F6C-445B-B8A3-627C8D83C513}"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295" autoAdjust="0"/>
    <p:restoredTop sz="84441" autoAdjust="0"/>
  </p:normalViewPr>
  <p:slideViewPr>
    <p:cSldViewPr snapToGrid="0">
      <p:cViewPr varScale="1">
        <p:scale>
          <a:sx n="51" d="100"/>
          <a:sy n="51" d="100"/>
        </p:scale>
        <p:origin x="58" y="42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notesMaster" Target="notesMasters/notesMaster1.xml"/><Relationship Id="rId76" Type="http://schemas.openxmlformats.org/officeDocument/2006/relationships/font" Target="fonts/font7.fntdata"/><Relationship Id="rId84"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5.fntdata"/><Relationship Id="rId79" Type="http://schemas.openxmlformats.org/officeDocument/2006/relationships/font" Target="fonts/font10.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77"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3.fntdata"/><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74E0F8-D895-4F66-BB38-25C7E46C5062}" type="doc">
      <dgm:prSet loTypeId="urn:microsoft.com/office/officeart/2005/8/layout/target1" loCatId="relationship" qsTypeId="urn:microsoft.com/office/officeart/2005/8/quickstyle/simple1" qsCatId="simple" csTypeId="urn:microsoft.com/office/officeart/2005/8/colors/accent6_3" csCatId="accent6" phldr="1"/>
      <dgm:spPr/>
    </dgm:pt>
    <dgm:pt modelId="{F708B8B5-4F24-465B-B4D3-88268698B6A5}">
      <dgm:prSet phldrT="[Text]" custT="1"/>
      <dgm:spPr/>
      <dgm:t>
        <a:bodyPr/>
        <a:lstStyle/>
        <a:p>
          <a:r>
            <a:rPr lang="en-US" sz="2800" b="1" dirty="0" smtClean="0">
              <a:solidFill>
                <a:schemeClr val="bg2"/>
              </a:solidFill>
              <a:latin typeface="+mj-lt"/>
            </a:rPr>
            <a:t>Survivor</a:t>
          </a:r>
          <a:endParaRPr lang="en-US" sz="2800" b="1" dirty="0">
            <a:solidFill>
              <a:schemeClr val="bg2"/>
            </a:solidFill>
            <a:latin typeface="+mj-lt"/>
          </a:endParaRPr>
        </a:p>
      </dgm:t>
    </dgm:pt>
    <dgm:pt modelId="{F99EFF03-F0DC-4FE6-8C44-AB77D088A59D}" type="parTrans" cxnId="{6DD3E7A9-73FB-4C1C-B67E-6E75C1DCDE66}">
      <dgm:prSet/>
      <dgm:spPr/>
      <dgm:t>
        <a:bodyPr/>
        <a:lstStyle/>
        <a:p>
          <a:endParaRPr lang="en-US" sz="2800" b="1">
            <a:latin typeface="+mj-lt"/>
          </a:endParaRPr>
        </a:p>
      </dgm:t>
    </dgm:pt>
    <dgm:pt modelId="{EFF3D53E-C250-4156-9565-38C3E8D872FC}" type="sibTrans" cxnId="{6DD3E7A9-73FB-4C1C-B67E-6E75C1DCDE66}">
      <dgm:prSet/>
      <dgm:spPr/>
      <dgm:t>
        <a:bodyPr/>
        <a:lstStyle/>
        <a:p>
          <a:endParaRPr lang="en-US" sz="2800" b="1">
            <a:latin typeface="+mj-lt"/>
          </a:endParaRPr>
        </a:p>
      </dgm:t>
    </dgm:pt>
    <dgm:pt modelId="{AC03C6CF-6107-4723-BC95-00231242BEAF}">
      <dgm:prSet phldrT="[Text]" custT="1"/>
      <dgm:spPr/>
      <dgm:t>
        <a:bodyPr/>
        <a:lstStyle/>
        <a:p>
          <a:r>
            <a:rPr lang="en-US" sz="2800" b="1" dirty="0" smtClean="0">
              <a:solidFill>
                <a:schemeClr val="bg2"/>
              </a:solidFill>
              <a:latin typeface="+mj-lt"/>
            </a:rPr>
            <a:t>Coping Skills</a:t>
          </a:r>
          <a:endParaRPr lang="en-US" sz="2800" b="1" dirty="0">
            <a:solidFill>
              <a:schemeClr val="bg2"/>
            </a:solidFill>
            <a:latin typeface="+mj-lt"/>
          </a:endParaRPr>
        </a:p>
      </dgm:t>
    </dgm:pt>
    <dgm:pt modelId="{F92CB654-A4B0-4EA0-B6B0-ED86216F975E}" type="parTrans" cxnId="{A8DE831C-1AF2-4D97-AD42-4249979A1B6A}">
      <dgm:prSet/>
      <dgm:spPr/>
      <dgm:t>
        <a:bodyPr/>
        <a:lstStyle/>
        <a:p>
          <a:endParaRPr lang="en-US" sz="2800" b="1">
            <a:latin typeface="+mj-lt"/>
          </a:endParaRPr>
        </a:p>
      </dgm:t>
    </dgm:pt>
    <dgm:pt modelId="{8F8C1E6C-BDFA-453C-86EB-827AF276AC44}" type="sibTrans" cxnId="{A8DE831C-1AF2-4D97-AD42-4249979A1B6A}">
      <dgm:prSet/>
      <dgm:spPr/>
      <dgm:t>
        <a:bodyPr/>
        <a:lstStyle/>
        <a:p>
          <a:endParaRPr lang="en-US" sz="2800" b="1">
            <a:latin typeface="+mj-lt"/>
          </a:endParaRPr>
        </a:p>
      </dgm:t>
    </dgm:pt>
    <dgm:pt modelId="{1143FAD6-7ACC-4C55-A4DC-829FB920BE32}">
      <dgm:prSet phldrT="[Text]" custT="1"/>
      <dgm:spPr/>
      <dgm:t>
        <a:bodyPr/>
        <a:lstStyle/>
        <a:p>
          <a:r>
            <a:rPr lang="en-US" sz="2800" b="1" dirty="0" smtClean="0">
              <a:solidFill>
                <a:schemeClr val="bg2"/>
              </a:solidFill>
              <a:latin typeface="+mj-lt"/>
            </a:rPr>
            <a:t>Detention Resources</a:t>
          </a:r>
          <a:endParaRPr lang="en-US" sz="2800" b="1" dirty="0">
            <a:solidFill>
              <a:schemeClr val="bg2"/>
            </a:solidFill>
            <a:latin typeface="+mj-lt"/>
          </a:endParaRPr>
        </a:p>
      </dgm:t>
    </dgm:pt>
    <dgm:pt modelId="{4BBAEDB0-B533-4585-86C0-CA6CAAF258F5}" type="parTrans" cxnId="{41E0DD8E-40AA-4A6F-B92C-B421843864E2}">
      <dgm:prSet/>
      <dgm:spPr/>
      <dgm:t>
        <a:bodyPr/>
        <a:lstStyle/>
        <a:p>
          <a:endParaRPr lang="en-US" sz="2800" b="1">
            <a:latin typeface="+mj-lt"/>
          </a:endParaRPr>
        </a:p>
      </dgm:t>
    </dgm:pt>
    <dgm:pt modelId="{3841EB87-FAE2-466C-8974-51F187DB1904}" type="sibTrans" cxnId="{41E0DD8E-40AA-4A6F-B92C-B421843864E2}">
      <dgm:prSet/>
      <dgm:spPr/>
      <dgm:t>
        <a:bodyPr/>
        <a:lstStyle/>
        <a:p>
          <a:endParaRPr lang="en-US" sz="2800" b="1">
            <a:latin typeface="+mj-lt"/>
          </a:endParaRPr>
        </a:p>
      </dgm:t>
    </dgm:pt>
    <dgm:pt modelId="{7D53FC0F-F62A-4AB5-847D-D6ECDC61BE38}">
      <dgm:prSet phldrT="[Text]" custT="1"/>
      <dgm:spPr/>
      <dgm:t>
        <a:bodyPr/>
        <a:lstStyle/>
        <a:p>
          <a:r>
            <a:rPr lang="en-US" sz="2800" b="1" dirty="0" smtClean="0">
              <a:solidFill>
                <a:schemeClr val="bg2"/>
              </a:solidFill>
              <a:latin typeface="+mj-lt"/>
            </a:rPr>
            <a:t>Community Resources</a:t>
          </a:r>
          <a:endParaRPr lang="en-US" sz="2800" b="1" dirty="0">
            <a:solidFill>
              <a:schemeClr val="bg2"/>
            </a:solidFill>
            <a:latin typeface="+mj-lt"/>
          </a:endParaRPr>
        </a:p>
      </dgm:t>
    </dgm:pt>
    <dgm:pt modelId="{12F22C6D-2A86-4B66-BACD-05817F7DB153}" type="parTrans" cxnId="{20805EC8-1B8B-44DC-B748-932C19690D40}">
      <dgm:prSet/>
      <dgm:spPr/>
      <dgm:t>
        <a:bodyPr/>
        <a:lstStyle/>
        <a:p>
          <a:endParaRPr lang="en-US" sz="2800" b="1">
            <a:latin typeface="+mj-lt"/>
          </a:endParaRPr>
        </a:p>
      </dgm:t>
    </dgm:pt>
    <dgm:pt modelId="{DC5E9155-27D2-4935-A8CC-E2981FC99C43}" type="sibTrans" cxnId="{20805EC8-1B8B-44DC-B748-932C19690D40}">
      <dgm:prSet/>
      <dgm:spPr/>
      <dgm:t>
        <a:bodyPr/>
        <a:lstStyle/>
        <a:p>
          <a:endParaRPr lang="en-US" sz="2800" b="1">
            <a:latin typeface="+mj-lt"/>
          </a:endParaRPr>
        </a:p>
      </dgm:t>
    </dgm:pt>
    <dgm:pt modelId="{08B252F0-9F97-4515-BDCA-4234722D5072}">
      <dgm:prSet phldrT="[Text]"/>
      <dgm:spPr/>
      <dgm:t>
        <a:bodyPr/>
        <a:lstStyle/>
        <a:p>
          <a:endParaRPr lang="en-US" sz="2800" b="1" dirty="0">
            <a:latin typeface="+mj-lt"/>
          </a:endParaRPr>
        </a:p>
      </dgm:t>
    </dgm:pt>
    <dgm:pt modelId="{3E7A3C5F-B3A7-4FE4-82FB-25C9836AFA41}" type="parTrans" cxnId="{938E61AC-671B-465F-B907-01DFC06A4551}">
      <dgm:prSet/>
      <dgm:spPr/>
      <dgm:t>
        <a:bodyPr/>
        <a:lstStyle/>
        <a:p>
          <a:endParaRPr lang="en-US" sz="2800" b="1">
            <a:latin typeface="+mj-lt"/>
          </a:endParaRPr>
        </a:p>
      </dgm:t>
    </dgm:pt>
    <dgm:pt modelId="{70ED094E-0870-4000-92B5-09907A65369A}" type="sibTrans" cxnId="{938E61AC-671B-465F-B907-01DFC06A4551}">
      <dgm:prSet/>
      <dgm:spPr/>
      <dgm:t>
        <a:bodyPr/>
        <a:lstStyle/>
        <a:p>
          <a:endParaRPr lang="en-US" sz="2800" b="1">
            <a:latin typeface="+mj-lt"/>
          </a:endParaRPr>
        </a:p>
      </dgm:t>
    </dgm:pt>
    <dgm:pt modelId="{AA4FDA5F-25D4-4072-860C-B53DE7F0C8F6}">
      <dgm:prSet phldrT="[Text]" custT="1"/>
      <dgm:spPr/>
      <dgm:t>
        <a:bodyPr/>
        <a:lstStyle/>
        <a:p>
          <a:r>
            <a:rPr lang="en-US" sz="2800" b="1" dirty="0" smtClean="0">
              <a:solidFill>
                <a:schemeClr val="bg2"/>
              </a:solidFill>
              <a:latin typeface="+mj-lt"/>
            </a:rPr>
            <a:t>Support People</a:t>
          </a:r>
          <a:endParaRPr lang="en-US" sz="2800" b="1" dirty="0">
            <a:solidFill>
              <a:schemeClr val="bg2"/>
            </a:solidFill>
            <a:latin typeface="+mj-lt"/>
          </a:endParaRPr>
        </a:p>
      </dgm:t>
    </dgm:pt>
    <dgm:pt modelId="{BF6A4065-A7B7-415C-A464-0001C237D3D2}" type="parTrans" cxnId="{18A95694-096B-4170-84D9-8F1340F84C2C}">
      <dgm:prSet/>
      <dgm:spPr/>
      <dgm:t>
        <a:bodyPr/>
        <a:lstStyle/>
        <a:p>
          <a:endParaRPr lang="en-US" sz="2800" b="1">
            <a:latin typeface="+mj-lt"/>
          </a:endParaRPr>
        </a:p>
      </dgm:t>
    </dgm:pt>
    <dgm:pt modelId="{93219E76-2DCA-4C70-A345-D850F04045CB}" type="sibTrans" cxnId="{18A95694-096B-4170-84D9-8F1340F84C2C}">
      <dgm:prSet/>
      <dgm:spPr/>
      <dgm:t>
        <a:bodyPr/>
        <a:lstStyle/>
        <a:p>
          <a:endParaRPr lang="en-US" sz="2800" b="1">
            <a:latin typeface="+mj-lt"/>
          </a:endParaRPr>
        </a:p>
      </dgm:t>
    </dgm:pt>
    <dgm:pt modelId="{0A28D8E6-EEFF-4F56-A290-9E8B6B96C696}" type="pres">
      <dgm:prSet presAssocID="{3974E0F8-D895-4F66-BB38-25C7E46C5062}" presName="composite" presStyleCnt="0">
        <dgm:presLayoutVars>
          <dgm:chMax val="5"/>
          <dgm:dir/>
          <dgm:resizeHandles val="exact"/>
        </dgm:presLayoutVars>
      </dgm:prSet>
      <dgm:spPr/>
    </dgm:pt>
    <dgm:pt modelId="{D6B4DCCB-3230-4114-AA09-C64D1CC8069C}" type="pres">
      <dgm:prSet presAssocID="{F708B8B5-4F24-465B-B4D3-88268698B6A5}" presName="circle1" presStyleLbl="lnNode1" presStyleIdx="0" presStyleCnt="5" custLinFactNeighborX="-18173" custLinFactNeighborY="-41168"/>
      <dgm:spPr>
        <a:solidFill>
          <a:srgbClr val="0070C0"/>
        </a:solidFill>
        <a:ln>
          <a:solidFill>
            <a:srgbClr val="0070C0"/>
          </a:solidFill>
        </a:ln>
      </dgm:spPr>
    </dgm:pt>
    <dgm:pt modelId="{326D6CC3-9114-4332-AED7-76664393AAD6}" type="pres">
      <dgm:prSet presAssocID="{F708B8B5-4F24-465B-B4D3-88268698B6A5}" presName="text1" presStyleLbl="revTx" presStyleIdx="0" presStyleCnt="5" custLinFactNeighborX="-4040" custLinFactNeighborY="-25925">
        <dgm:presLayoutVars>
          <dgm:bulletEnabled val="1"/>
        </dgm:presLayoutVars>
      </dgm:prSet>
      <dgm:spPr/>
      <dgm:t>
        <a:bodyPr/>
        <a:lstStyle/>
        <a:p>
          <a:endParaRPr lang="en-US"/>
        </a:p>
      </dgm:t>
    </dgm:pt>
    <dgm:pt modelId="{BB4EBE4D-A72B-46BE-8C55-6D9829904462}" type="pres">
      <dgm:prSet presAssocID="{F708B8B5-4F24-465B-B4D3-88268698B6A5}" presName="line1" presStyleLbl="callout" presStyleIdx="0" presStyleCnt="10" custLinFactY="-300000" custLinFactNeighborX="-16162" custLinFactNeighborY="-353875"/>
      <dgm:spPr>
        <a:ln>
          <a:solidFill>
            <a:schemeClr val="tx2"/>
          </a:solidFill>
        </a:ln>
      </dgm:spPr>
    </dgm:pt>
    <dgm:pt modelId="{CEF22866-26AC-4783-A1F9-BF854C1B5F52}" type="pres">
      <dgm:prSet presAssocID="{F708B8B5-4F24-465B-B4D3-88268698B6A5}" presName="d1" presStyleLbl="callout" presStyleIdx="1" presStyleCnt="10" custLinFactNeighborX="-3735" custLinFactNeighborY="-6934"/>
      <dgm:spPr>
        <a:ln>
          <a:solidFill>
            <a:schemeClr val="tx2"/>
          </a:solidFill>
        </a:ln>
      </dgm:spPr>
    </dgm:pt>
    <dgm:pt modelId="{7FA6F3B5-4130-4C80-B144-5175D901D72C}" type="pres">
      <dgm:prSet presAssocID="{AC03C6CF-6107-4723-BC95-00231242BEAF}" presName="circle2" presStyleLbl="lnNode1" presStyleIdx="1" presStyleCnt="5" custLinFactNeighborX="-6061" custLinFactNeighborY="-13730"/>
      <dgm:spPr>
        <a:solidFill>
          <a:srgbClr val="00B050"/>
        </a:solidFill>
        <a:ln>
          <a:noFill/>
        </a:ln>
      </dgm:spPr>
    </dgm:pt>
    <dgm:pt modelId="{5A58D78C-2AC6-414D-B49C-DB1A3AA9FE63}" type="pres">
      <dgm:prSet presAssocID="{AC03C6CF-6107-4723-BC95-00231242BEAF}" presName="text2" presStyleLbl="revTx" presStyleIdx="1" presStyleCnt="5" custLinFactNeighborX="-4040" custLinFactNeighborY="-25925">
        <dgm:presLayoutVars>
          <dgm:bulletEnabled val="1"/>
        </dgm:presLayoutVars>
      </dgm:prSet>
      <dgm:spPr/>
      <dgm:t>
        <a:bodyPr/>
        <a:lstStyle/>
        <a:p>
          <a:endParaRPr lang="en-US"/>
        </a:p>
      </dgm:t>
    </dgm:pt>
    <dgm:pt modelId="{C373B9FB-9108-4626-AC56-DEBD5BF0EB76}" type="pres">
      <dgm:prSet presAssocID="{AC03C6CF-6107-4723-BC95-00231242BEAF}" presName="line2" presStyleLbl="callout" presStyleIdx="2" presStyleCnt="10" custLinFactY="-300000" custLinFactNeighborX="-16162" custLinFactNeighborY="-353875"/>
      <dgm:spPr>
        <a:ln>
          <a:solidFill>
            <a:schemeClr val="tx2"/>
          </a:solidFill>
        </a:ln>
      </dgm:spPr>
    </dgm:pt>
    <dgm:pt modelId="{732103E8-6321-4542-B4C7-9A3B07FBC565}" type="pres">
      <dgm:prSet presAssocID="{AC03C6CF-6107-4723-BC95-00231242BEAF}" presName="d2" presStyleLbl="callout" presStyleIdx="3" presStyleCnt="10" custLinFactNeighborX="-4408" custLinFactNeighborY="-8328"/>
      <dgm:spPr>
        <a:ln>
          <a:solidFill>
            <a:schemeClr val="tx2"/>
          </a:solidFill>
        </a:ln>
      </dgm:spPr>
    </dgm:pt>
    <dgm:pt modelId="{AD43857B-76C3-4E90-98A4-884B61A5A1D5}" type="pres">
      <dgm:prSet presAssocID="{AA4FDA5F-25D4-4072-860C-B53DE7F0C8F6}" presName="circle3" presStyleLbl="lnNode1" presStyleIdx="2" presStyleCnt="5" custLinFactNeighborX="-3636" custLinFactNeighborY="-8236"/>
      <dgm:spPr>
        <a:solidFill>
          <a:srgbClr val="FFFF00"/>
        </a:solidFill>
        <a:ln>
          <a:solidFill>
            <a:srgbClr val="FFFF00"/>
          </a:solidFill>
        </a:ln>
      </dgm:spPr>
    </dgm:pt>
    <dgm:pt modelId="{70A0A775-4B04-4EBF-84B8-DD27BDABAA5B}" type="pres">
      <dgm:prSet presAssocID="{AA4FDA5F-25D4-4072-860C-B53DE7F0C8F6}" presName="text3" presStyleLbl="revTx" presStyleIdx="2" presStyleCnt="5" custLinFactNeighborX="-4040" custLinFactNeighborY="-25925">
        <dgm:presLayoutVars>
          <dgm:bulletEnabled val="1"/>
        </dgm:presLayoutVars>
      </dgm:prSet>
      <dgm:spPr/>
      <dgm:t>
        <a:bodyPr/>
        <a:lstStyle/>
        <a:p>
          <a:endParaRPr lang="en-US"/>
        </a:p>
      </dgm:t>
    </dgm:pt>
    <dgm:pt modelId="{4BD32F43-36AE-4047-A3C8-B2B6DA831C18}" type="pres">
      <dgm:prSet presAssocID="{AA4FDA5F-25D4-4072-860C-B53DE7F0C8F6}" presName="line3" presStyleLbl="callout" presStyleIdx="4" presStyleCnt="10" custLinFactY="-300000" custLinFactNeighborX="-16162" custLinFactNeighborY="-353875"/>
      <dgm:spPr>
        <a:ln>
          <a:solidFill>
            <a:schemeClr val="tx2"/>
          </a:solidFill>
        </a:ln>
      </dgm:spPr>
    </dgm:pt>
    <dgm:pt modelId="{B4BAAE1E-A643-464D-82E1-BADD1056D113}" type="pres">
      <dgm:prSet presAssocID="{AA4FDA5F-25D4-4072-860C-B53DE7F0C8F6}" presName="d3" presStyleLbl="callout" presStyleIdx="5" presStyleCnt="10" custLinFactNeighborX="-5247" custLinFactNeighborY="-10561"/>
      <dgm:spPr>
        <a:ln>
          <a:solidFill>
            <a:schemeClr val="tx2"/>
          </a:solidFill>
        </a:ln>
      </dgm:spPr>
    </dgm:pt>
    <dgm:pt modelId="{A22322D1-7186-4F79-8AB7-71B8CDA8F074}" type="pres">
      <dgm:prSet presAssocID="{1143FAD6-7ACC-4C55-A4DC-829FB920BE32}" presName="circle4" presStyleLbl="lnNode1" presStyleIdx="3" presStyleCnt="5" custLinFactNeighborX="-2597" custLinFactNeighborY="-5884"/>
      <dgm:spPr>
        <a:solidFill>
          <a:srgbClr val="FFC000"/>
        </a:solidFill>
        <a:ln>
          <a:noFill/>
        </a:ln>
      </dgm:spPr>
      <dgm:t>
        <a:bodyPr/>
        <a:lstStyle/>
        <a:p>
          <a:endParaRPr lang="en-US"/>
        </a:p>
      </dgm:t>
    </dgm:pt>
    <dgm:pt modelId="{29118BF4-1C03-46B3-9E20-1C1AE5FA55FE}" type="pres">
      <dgm:prSet presAssocID="{1143FAD6-7ACC-4C55-A4DC-829FB920BE32}" presName="text4" presStyleLbl="revTx" presStyleIdx="3" presStyleCnt="5" custLinFactNeighborX="-4040" custLinFactNeighborY="-25925">
        <dgm:presLayoutVars>
          <dgm:bulletEnabled val="1"/>
        </dgm:presLayoutVars>
      </dgm:prSet>
      <dgm:spPr/>
      <dgm:t>
        <a:bodyPr/>
        <a:lstStyle/>
        <a:p>
          <a:endParaRPr lang="en-US"/>
        </a:p>
      </dgm:t>
    </dgm:pt>
    <dgm:pt modelId="{4A40C1D5-1230-4F30-B62E-573E35C512FA}" type="pres">
      <dgm:prSet presAssocID="{1143FAD6-7ACC-4C55-A4DC-829FB920BE32}" presName="line4" presStyleLbl="callout" presStyleIdx="6" presStyleCnt="10" custLinFactY="-300000" custLinFactNeighborX="-16162" custLinFactNeighborY="-353875"/>
      <dgm:spPr>
        <a:ln>
          <a:solidFill>
            <a:schemeClr val="tx2"/>
          </a:solidFill>
        </a:ln>
      </dgm:spPr>
    </dgm:pt>
    <dgm:pt modelId="{71C6CB00-865E-429A-B326-2A6D0B4D82C5}" type="pres">
      <dgm:prSet presAssocID="{1143FAD6-7ACC-4C55-A4DC-829FB920BE32}" presName="d4" presStyleLbl="callout" presStyleIdx="7" presStyleCnt="10" custLinFactNeighborX="-6772" custLinFactNeighborY="-13840"/>
      <dgm:spPr>
        <a:ln>
          <a:solidFill>
            <a:schemeClr val="tx2"/>
          </a:solidFill>
        </a:ln>
      </dgm:spPr>
    </dgm:pt>
    <dgm:pt modelId="{1964719A-1084-40C3-8EA9-67FFCD157F78}" type="pres">
      <dgm:prSet presAssocID="{7D53FC0F-F62A-4AB5-847D-D6ECDC61BE38}" presName="circle5" presStyleLbl="lnNode1" presStyleIdx="4" presStyleCnt="5" custLinFactNeighborX="-2020" custLinFactNeighborY="-4577"/>
      <dgm:spPr>
        <a:solidFill>
          <a:srgbClr val="FF0000"/>
        </a:solidFill>
        <a:ln>
          <a:noFill/>
        </a:ln>
      </dgm:spPr>
    </dgm:pt>
    <dgm:pt modelId="{DE607596-4D58-40F5-9B7E-712902FAB6A8}" type="pres">
      <dgm:prSet presAssocID="{7D53FC0F-F62A-4AB5-847D-D6ECDC61BE38}" presName="text5" presStyleLbl="revTx" presStyleIdx="4" presStyleCnt="5" custLinFactNeighborX="-4040" custLinFactNeighborY="-25925">
        <dgm:presLayoutVars>
          <dgm:bulletEnabled val="1"/>
        </dgm:presLayoutVars>
      </dgm:prSet>
      <dgm:spPr/>
      <dgm:t>
        <a:bodyPr/>
        <a:lstStyle/>
        <a:p>
          <a:endParaRPr lang="en-US"/>
        </a:p>
      </dgm:t>
    </dgm:pt>
    <dgm:pt modelId="{735EC66C-1363-40A5-A2CE-30B376EF7A0D}" type="pres">
      <dgm:prSet presAssocID="{7D53FC0F-F62A-4AB5-847D-D6ECDC61BE38}" presName="line5" presStyleLbl="callout" presStyleIdx="8" presStyleCnt="10" custLinFactY="-300000" custLinFactNeighborX="-16162" custLinFactNeighborY="-353875"/>
      <dgm:spPr>
        <a:ln>
          <a:solidFill>
            <a:schemeClr val="tx2"/>
          </a:solidFill>
        </a:ln>
      </dgm:spPr>
    </dgm:pt>
    <dgm:pt modelId="{015B7844-BA53-48B3-8865-4965E5215C4F}" type="pres">
      <dgm:prSet presAssocID="{7D53FC0F-F62A-4AB5-847D-D6ECDC61BE38}" presName="d5" presStyleLbl="callout" presStyleIdx="9" presStyleCnt="10" custLinFactNeighborX="-9324" custLinFactNeighborY="-19614"/>
      <dgm:spPr>
        <a:ln>
          <a:solidFill>
            <a:schemeClr val="tx2"/>
          </a:solidFill>
        </a:ln>
      </dgm:spPr>
    </dgm:pt>
  </dgm:ptLst>
  <dgm:cxnLst>
    <dgm:cxn modelId="{20805EC8-1B8B-44DC-B748-932C19690D40}" srcId="{3974E0F8-D895-4F66-BB38-25C7E46C5062}" destId="{7D53FC0F-F62A-4AB5-847D-D6ECDC61BE38}" srcOrd="4" destOrd="0" parTransId="{12F22C6D-2A86-4B66-BACD-05817F7DB153}" sibTransId="{DC5E9155-27D2-4935-A8CC-E2981FC99C43}"/>
    <dgm:cxn modelId="{938E61AC-671B-465F-B907-01DFC06A4551}" srcId="{3974E0F8-D895-4F66-BB38-25C7E46C5062}" destId="{08B252F0-9F97-4515-BDCA-4234722D5072}" srcOrd="5" destOrd="0" parTransId="{3E7A3C5F-B3A7-4FE4-82FB-25C9836AFA41}" sibTransId="{70ED094E-0870-4000-92B5-09907A65369A}"/>
    <dgm:cxn modelId="{83547FA5-46F5-4FE4-8B6C-84D7992158CA}" type="presOf" srcId="{3974E0F8-D895-4F66-BB38-25C7E46C5062}" destId="{0A28D8E6-EEFF-4F56-A290-9E8B6B96C696}" srcOrd="0" destOrd="0" presId="urn:microsoft.com/office/officeart/2005/8/layout/target1"/>
    <dgm:cxn modelId="{E3EF1896-9374-4E5F-AEBB-C35077F2BC8C}" type="presOf" srcId="{1143FAD6-7ACC-4C55-A4DC-829FB920BE32}" destId="{29118BF4-1C03-46B3-9E20-1C1AE5FA55FE}" srcOrd="0" destOrd="0" presId="urn:microsoft.com/office/officeart/2005/8/layout/target1"/>
    <dgm:cxn modelId="{6DD3E7A9-73FB-4C1C-B67E-6E75C1DCDE66}" srcId="{3974E0F8-D895-4F66-BB38-25C7E46C5062}" destId="{F708B8B5-4F24-465B-B4D3-88268698B6A5}" srcOrd="0" destOrd="0" parTransId="{F99EFF03-F0DC-4FE6-8C44-AB77D088A59D}" sibTransId="{EFF3D53E-C250-4156-9565-38C3E8D872FC}"/>
    <dgm:cxn modelId="{442F9375-A7DD-4F9A-A420-10177D0CF9A8}" type="presOf" srcId="{AC03C6CF-6107-4723-BC95-00231242BEAF}" destId="{5A58D78C-2AC6-414D-B49C-DB1A3AA9FE63}" srcOrd="0" destOrd="0" presId="urn:microsoft.com/office/officeart/2005/8/layout/target1"/>
    <dgm:cxn modelId="{A538B267-028A-43B3-8A51-5C87A67F83C9}" type="presOf" srcId="{F708B8B5-4F24-465B-B4D3-88268698B6A5}" destId="{326D6CC3-9114-4332-AED7-76664393AAD6}" srcOrd="0" destOrd="0" presId="urn:microsoft.com/office/officeart/2005/8/layout/target1"/>
    <dgm:cxn modelId="{DB0D1487-96AE-43A0-A144-A43AB9A31A64}" type="presOf" srcId="{AA4FDA5F-25D4-4072-860C-B53DE7F0C8F6}" destId="{70A0A775-4B04-4EBF-84B8-DD27BDABAA5B}" srcOrd="0" destOrd="0" presId="urn:microsoft.com/office/officeart/2005/8/layout/target1"/>
    <dgm:cxn modelId="{18A95694-096B-4170-84D9-8F1340F84C2C}" srcId="{3974E0F8-D895-4F66-BB38-25C7E46C5062}" destId="{AA4FDA5F-25D4-4072-860C-B53DE7F0C8F6}" srcOrd="2" destOrd="0" parTransId="{BF6A4065-A7B7-415C-A464-0001C237D3D2}" sibTransId="{93219E76-2DCA-4C70-A345-D850F04045CB}"/>
    <dgm:cxn modelId="{41E0DD8E-40AA-4A6F-B92C-B421843864E2}" srcId="{3974E0F8-D895-4F66-BB38-25C7E46C5062}" destId="{1143FAD6-7ACC-4C55-A4DC-829FB920BE32}" srcOrd="3" destOrd="0" parTransId="{4BBAEDB0-B533-4585-86C0-CA6CAAF258F5}" sibTransId="{3841EB87-FAE2-466C-8974-51F187DB1904}"/>
    <dgm:cxn modelId="{BAD84F56-D3D2-487F-AD45-5945A5ED112E}" type="presOf" srcId="{7D53FC0F-F62A-4AB5-847D-D6ECDC61BE38}" destId="{DE607596-4D58-40F5-9B7E-712902FAB6A8}" srcOrd="0" destOrd="0" presId="urn:microsoft.com/office/officeart/2005/8/layout/target1"/>
    <dgm:cxn modelId="{A8DE831C-1AF2-4D97-AD42-4249979A1B6A}" srcId="{3974E0F8-D895-4F66-BB38-25C7E46C5062}" destId="{AC03C6CF-6107-4723-BC95-00231242BEAF}" srcOrd="1" destOrd="0" parTransId="{F92CB654-A4B0-4EA0-B6B0-ED86216F975E}" sibTransId="{8F8C1E6C-BDFA-453C-86EB-827AF276AC44}"/>
    <dgm:cxn modelId="{B614F427-ED3B-4906-A254-3DD08D16B593}" type="presParOf" srcId="{0A28D8E6-EEFF-4F56-A290-9E8B6B96C696}" destId="{D6B4DCCB-3230-4114-AA09-C64D1CC8069C}" srcOrd="0" destOrd="0" presId="urn:microsoft.com/office/officeart/2005/8/layout/target1"/>
    <dgm:cxn modelId="{0F25D0DB-F431-47FC-8406-2699C1A0294D}" type="presParOf" srcId="{0A28D8E6-EEFF-4F56-A290-9E8B6B96C696}" destId="{326D6CC3-9114-4332-AED7-76664393AAD6}" srcOrd="1" destOrd="0" presId="urn:microsoft.com/office/officeart/2005/8/layout/target1"/>
    <dgm:cxn modelId="{600DCF66-4572-4426-AFA3-F4C075B0CBA2}" type="presParOf" srcId="{0A28D8E6-EEFF-4F56-A290-9E8B6B96C696}" destId="{BB4EBE4D-A72B-46BE-8C55-6D9829904462}" srcOrd="2" destOrd="0" presId="urn:microsoft.com/office/officeart/2005/8/layout/target1"/>
    <dgm:cxn modelId="{72A9DFBF-5A8B-451E-B800-78098CF664E9}" type="presParOf" srcId="{0A28D8E6-EEFF-4F56-A290-9E8B6B96C696}" destId="{CEF22866-26AC-4783-A1F9-BF854C1B5F52}" srcOrd="3" destOrd="0" presId="urn:microsoft.com/office/officeart/2005/8/layout/target1"/>
    <dgm:cxn modelId="{14AB6D4B-2767-4DBF-9F8E-C3F94F21F41C}" type="presParOf" srcId="{0A28D8E6-EEFF-4F56-A290-9E8B6B96C696}" destId="{7FA6F3B5-4130-4C80-B144-5175D901D72C}" srcOrd="4" destOrd="0" presId="urn:microsoft.com/office/officeart/2005/8/layout/target1"/>
    <dgm:cxn modelId="{22B92C14-DE44-4718-883E-6D5D67546B72}" type="presParOf" srcId="{0A28D8E6-EEFF-4F56-A290-9E8B6B96C696}" destId="{5A58D78C-2AC6-414D-B49C-DB1A3AA9FE63}" srcOrd="5" destOrd="0" presId="urn:microsoft.com/office/officeart/2005/8/layout/target1"/>
    <dgm:cxn modelId="{AC3D7059-5949-4E47-97DC-188C3A1134B4}" type="presParOf" srcId="{0A28D8E6-EEFF-4F56-A290-9E8B6B96C696}" destId="{C373B9FB-9108-4626-AC56-DEBD5BF0EB76}" srcOrd="6" destOrd="0" presId="urn:microsoft.com/office/officeart/2005/8/layout/target1"/>
    <dgm:cxn modelId="{C749668C-8A6A-4DEA-80B1-54290E1B557B}" type="presParOf" srcId="{0A28D8E6-EEFF-4F56-A290-9E8B6B96C696}" destId="{732103E8-6321-4542-B4C7-9A3B07FBC565}" srcOrd="7" destOrd="0" presId="urn:microsoft.com/office/officeart/2005/8/layout/target1"/>
    <dgm:cxn modelId="{FBF21483-8FE6-4C31-AB60-AB24740DD88D}" type="presParOf" srcId="{0A28D8E6-EEFF-4F56-A290-9E8B6B96C696}" destId="{AD43857B-76C3-4E90-98A4-884B61A5A1D5}" srcOrd="8" destOrd="0" presId="urn:microsoft.com/office/officeart/2005/8/layout/target1"/>
    <dgm:cxn modelId="{A151A1F0-C4B4-4A31-B3DB-7EF7A118EF9F}" type="presParOf" srcId="{0A28D8E6-EEFF-4F56-A290-9E8B6B96C696}" destId="{70A0A775-4B04-4EBF-84B8-DD27BDABAA5B}" srcOrd="9" destOrd="0" presId="urn:microsoft.com/office/officeart/2005/8/layout/target1"/>
    <dgm:cxn modelId="{7F6BAEE7-C49C-4624-801A-112478E9B62B}" type="presParOf" srcId="{0A28D8E6-EEFF-4F56-A290-9E8B6B96C696}" destId="{4BD32F43-36AE-4047-A3C8-B2B6DA831C18}" srcOrd="10" destOrd="0" presId="urn:microsoft.com/office/officeart/2005/8/layout/target1"/>
    <dgm:cxn modelId="{30E0101B-92AC-4D19-A947-5D8A1673156C}" type="presParOf" srcId="{0A28D8E6-EEFF-4F56-A290-9E8B6B96C696}" destId="{B4BAAE1E-A643-464D-82E1-BADD1056D113}" srcOrd="11" destOrd="0" presId="urn:microsoft.com/office/officeart/2005/8/layout/target1"/>
    <dgm:cxn modelId="{8582F3F3-3997-4C2D-9295-C95B8CBF46C7}" type="presParOf" srcId="{0A28D8E6-EEFF-4F56-A290-9E8B6B96C696}" destId="{A22322D1-7186-4F79-8AB7-71B8CDA8F074}" srcOrd="12" destOrd="0" presId="urn:microsoft.com/office/officeart/2005/8/layout/target1"/>
    <dgm:cxn modelId="{8C1F2B28-0B05-42D0-8B93-6BAFFD1DE15E}" type="presParOf" srcId="{0A28D8E6-EEFF-4F56-A290-9E8B6B96C696}" destId="{29118BF4-1C03-46B3-9E20-1C1AE5FA55FE}" srcOrd="13" destOrd="0" presId="urn:microsoft.com/office/officeart/2005/8/layout/target1"/>
    <dgm:cxn modelId="{F2BA821A-9AB3-4737-A5B9-D24EE816A142}" type="presParOf" srcId="{0A28D8E6-EEFF-4F56-A290-9E8B6B96C696}" destId="{4A40C1D5-1230-4F30-B62E-573E35C512FA}" srcOrd="14" destOrd="0" presId="urn:microsoft.com/office/officeart/2005/8/layout/target1"/>
    <dgm:cxn modelId="{EFEE25D4-D9A5-4C3A-A852-7CB7316AFB33}" type="presParOf" srcId="{0A28D8E6-EEFF-4F56-A290-9E8B6B96C696}" destId="{71C6CB00-865E-429A-B326-2A6D0B4D82C5}" srcOrd="15" destOrd="0" presId="urn:microsoft.com/office/officeart/2005/8/layout/target1"/>
    <dgm:cxn modelId="{8F92E7ED-CAEE-4290-AE7C-8E1B1A1E3794}" type="presParOf" srcId="{0A28D8E6-EEFF-4F56-A290-9E8B6B96C696}" destId="{1964719A-1084-40C3-8EA9-67FFCD157F78}" srcOrd="16" destOrd="0" presId="urn:microsoft.com/office/officeart/2005/8/layout/target1"/>
    <dgm:cxn modelId="{6F4433BC-AC4F-4291-BAEE-D3E0DC1E8CE8}" type="presParOf" srcId="{0A28D8E6-EEFF-4F56-A290-9E8B6B96C696}" destId="{DE607596-4D58-40F5-9B7E-712902FAB6A8}" srcOrd="17" destOrd="0" presId="urn:microsoft.com/office/officeart/2005/8/layout/target1"/>
    <dgm:cxn modelId="{D9A32CFA-0053-4E99-96AF-E3BEA440C082}" type="presParOf" srcId="{0A28D8E6-EEFF-4F56-A290-9E8B6B96C696}" destId="{735EC66C-1363-40A5-A2CE-30B376EF7A0D}" srcOrd="18" destOrd="0" presId="urn:microsoft.com/office/officeart/2005/8/layout/target1"/>
    <dgm:cxn modelId="{99A8EACA-0B8C-4681-9CD4-A8F824798436}" type="presParOf" srcId="{0A28D8E6-EEFF-4F56-A290-9E8B6B96C696}" destId="{015B7844-BA53-48B3-8865-4965E5215C4F}"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178CB1A-BBA8-4470-8B84-55F97DA1CE27}" type="datetimeFigureOut">
              <a:rPr lang="en-US" smtClean="0"/>
              <a:t>4/26/2017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DE83130-2BE3-4D59-BA17-1FC037DEDF8C}" type="slidenum">
              <a:rPr lang="en-US" smtClean="0"/>
              <a:t>‹#›</a:t>
            </a:fld>
            <a:endParaRPr lang="en-US"/>
          </a:p>
        </p:txBody>
      </p:sp>
    </p:spTree>
    <p:extLst>
      <p:ext uri="{BB962C8B-B14F-4D97-AF65-F5344CB8AC3E}">
        <p14:creationId xmlns:p14="http://schemas.microsoft.com/office/powerpoint/2010/main" val="761953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39" cy="46481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1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39" y="4415789"/>
            <a:ext cx="5608319" cy="418337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39" cy="4648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19"/>
          </a:xfrm>
          <a:prstGeom prst="rect">
            <a:avLst/>
          </a:prstGeom>
          <a:noFill/>
          <a:ln>
            <a:noFill/>
          </a:ln>
        </p:spPr>
        <p:txBody>
          <a:bodyPr lIns="93175" tIns="46575" rIns="93175" bIns="465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692294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solidFill>
                <a:srgbClr val="000000"/>
              </a:solidFill>
              <a:latin typeface="Arial"/>
              <a:ea typeface="Arial"/>
              <a:cs typeface="Arial"/>
              <a:sym typeface="Arial"/>
            </a:endParaRPr>
          </a:p>
          <a:p>
            <a:pPr lvl="0" rtl="0">
              <a:spcBef>
                <a:spcPts val="0"/>
              </a:spcBef>
              <a:buNone/>
            </a:pPr>
            <a:endParaRPr dirty="0">
              <a:solidFill>
                <a:srgbClr val="000000"/>
              </a:solidFill>
              <a:latin typeface="Arial"/>
              <a:ea typeface="Arial"/>
              <a:cs typeface="Arial"/>
              <a:sym typeface="Arial"/>
            </a:endParaRPr>
          </a:p>
          <a:p>
            <a:pPr lvl="0" rtl="0">
              <a:spcBef>
                <a:spcPts val="0"/>
              </a:spcBef>
              <a:buNone/>
            </a:pPr>
            <a:endParaRPr sz="1100" dirty="0">
              <a:solidFill>
                <a:srgbClr val="000000"/>
              </a:solidFill>
              <a:latin typeface="Arial"/>
              <a:ea typeface="Arial"/>
              <a:cs typeface="Arial"/>
              <a:sym typeface="Arial"/>
            </a:endParaRPr>
          </a:p>
          <a:p>
            <a:pPr lvl="0" rtl="0">
              <a:spcBef>
                <a:spcPts val="0"/>
              </a:spcBef>
              <a:buNone/>
            </a:pPr>
            <a:endParaRPr sz="1100" dirty="0">
              <a:solidFill>
                <a:srgbClr val="000000"/>
              </a:solidFill>
              <a:latin typeface="Arial"/>
              <a:ea typeface="Arial"/>
              <a:cs typeface="Arial"/>
              <a:sym typeface="Arial"/>
            </a:endParaRPr>
          </a:p>
          <a:p>
            <a:pPr lvl="0" rtl="0">
              <a:spcBef>
                <a:spcPts val="0"/>
              </a:spcBef>
              <a:buNone/>
            </a:pPr>
            <a:endParaRPr sz="1100" dirty="0">
              <a:solidFill>
                <a:srgbClr val="000000"/>
              </a:solidFill>
              <a:latin typeface="Arial"/>
              <a:ea typeface="Arial"/>
              <a:cs typeface="Arial"/>
              <a:sym typeface="Arial"/>
            </a:endParaRPr>
          </a:p>
        </p:txBody>
      </p:sp>
      <p:sp>
        <p:nvSpPr>
          <p:cNvPr id="1001" name="Shape 10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947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0" name="Shape 104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lnSpc>
                <a:spcPct val="115000"/>
              </a:lnSpc>
              <a:spcBef>
                <a:spcPts val="0"/>
              </a:spcBef>
              <a:buNone/>
            </a:pPr>
            <a:endParaRPr lang="en-US" dirty="0">
              <a:solidFill>
                <a:srgbClr val="000000"/>
              </a:solidFill>
              <a:latin typeface="Arial"/>
              <a:ea typeface="Arial"/>
              <a:cs typeface="Arial"/>
              <a:sym typeface="Arial"/>
            </a:endParaRPr>
          </a:p>
        </p:txBody>
      </p:sp>
      <p:sp>
        <p:nvSpPr>
          <p:cNvPr id="1041" name="Shape 1041"/>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10</a:t>
            </a:fld>
            <a:endParaRPr lang="en-US"/>
          </a:p>
        </p:txBody>
      </p:sp>
    </p:spTree>
    <p:extLst>
      <p:ext uri="{BB962C8B-B14F-4D97-AF65-F5344CB8AC3E}">
        <p14:creationId xmlns:p14="http://schemas.microsoft.com/office/powerpoint/2010/main" val="1520574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Shape 10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8" name="Shape 104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solidFill>
                <a:srgbClr val="000000"/>
              </a:solidFill>
              <a:latin typeface="Arial"/>
              <a:ea typeface="Arial"/>
              <a:cs typeface="Arial"/>
              <a:sym typeface="Arial"/>
            </a:endParaRPr>
          </a:p>
        </p:txBody>
      </p:sp>
      <p:sp>
        <p:nvSpPr>
          <p:cNvPr id="1049" name="Shape 104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11</a:t>
            </a:fld>
            <a:endParaRPr lang="en-US"/>
          </a:p>
        </p:txBody>
      </p:sp>
    </p:spTree>
    <p:extLst>
      <p:ext uri="{BB962C8B-B14F-4D97-AF65-F5344CB8AC3E}">
        <p14:creationId xmlns:p14="http://schemas.microsoft.com/office/powerpoint/2010/main" val="3156563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Shape 10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7" name="Shape 105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058" name="Shape 105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12</a:t>
            </a:fld>
            <a:endParaRPr lang="en-US"/>
          </a:p>
        </p:txBody>
      </p:sp>
    </p:spTree>
    <p:extLst>
      <p:ext uri="{BB962C8B-B14F-4D97-AF65-F5344CB8AC3E}">
        <p14:creationId xmlns:p14="http://schemas.microsoft.com/office/powerpoint/2010/main" val="2669711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Shape 106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5" name="Shape 106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lnSpc>
                <a:spcPct val="115000"/>
              </a:lnSpc>
              <a:spcBef>
                <a:spcPts val="0"/>
              </a:spcBef>
              <a:buNone/>
            </a:pPr>
            <a:endParaRPr dirty="0">
              <a:solidFill>
                <a:srgbClr val="000000"/>
              </a:solidFill>
              <a:latin typeface="Arial"/>
              <a:ea typeface="Arial"/>
              <a:cs typeface="Arial"/>
              <a:sym typeface="Arial"/>
            </a:endParaRPr>
          </a:p>
          <a:p>
            <a:pPr lvl="0">
              <a:lnSpc>
                <a:spcPct val="115000"/>
              </a:lnSpc>
              <a:spcBef>
                <a:spcPts val="0"/>
              </a:spcBef>
              <a:buNone/>
            </a:pPr>
            <a:endParaRPr dirty="0">
              <a:solidFill>
                <a:srgbClr val="000000"/>
              </a:solidFill>
              <a:latin typeface="Arial"/>
              <a:ea typeface="Arial"/>
              <a:cs typeface="Arial"/>
              <a:sym typeface="Arial"/>
            </a:endParaRPr>
          </a:p>
          <a:p>
            <a:pPr lvl="0">
              <a:spcBef>
                <a:spcPts val="0"/>
              </a:spcBef>
              <a:buNone/>
            </a:pPr>
            <a:endParaRPr dirty="0"/>
          </a:p>
        </p:txBody>
      </p:sp>
      <p:sp>
        <p:nvSpPr>
          <p:cNvPr id="1066" name="Shape 1066"/>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13</a:t>
            </a:fld>
            <a:endParaRPr lang="en-US"/>
          </a:p>
        </p:txBody>
      </p:sp>
    </p:spTree>
    <p:extLst>
      <p:ext uri="{BB962C8B-B14F-4D97-AF65-F5344CB8AC3E}">
        <p14:creationId xmlns:p14="http://schemas.microsoft.com/office/powerpoint/2010/main" val="1886132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Shape 107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4" name="Shape 107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075" name="Shape 107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14</a:t>
            </a:fld>
            <a:endParaRPr lang="en-US"/>
          </a:p>
        </p:txBody>
      </p:sp>
    </p:spTree>
    <p:extLst>
      <p:ext uri="{BB962C8B-B14F-4D97-AF65-F5344CB8AC3E}">
        <p14:creationId xmlns:p14="http://schemas.microsoft.com/office/powerpoint/2010/main" val="3793505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Shape 10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2" name="Shape 108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083" name="Shape 108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15</a:t>
            </a:fld>
            <a:endParaRPr lang="en-US"/>
          </a:p>
        </p:txBody>
      </p:sp>
    </p:spTree>
    <p:extLst>
      <p:ext uri="{BB962C8B-B14F-4D97-AF65-F5344CB8AC3E}">
        <p14:creationId xmlns:p14="http://schemas.microsoft.com/office/powerpoint/2010/main" val="1940466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Shape 10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0" name="Shape 109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p>
        </p:txBody>
      </p:sp>
      <p:sp>
        <p:nvSpPr>
          <p:cNvPr id="1091" name="Shape 1091"/>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16</a:t>
            </a:fld>
            <a:endParaRPr lang="en-US"/>
          </a:p>
        </p:txBody>
      </p:sp>
    </p:spTree>
    <p:extLst>
      <p:ext uri="{BB962C8B-B14F-4D97-AF65-F5344CB8AC3E}">
        <p14:creationId xmlns:p14="http://schemas.microsoft.com/office/powerpoint/2010/main" val="2920440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Shape 10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6" name="Shape 109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097" name="Shape 109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extLst>
      <p:ext uri="{BB962C8B-B14F-4D97-AF65-F5344CB8AC3E}">
        <p14:creationId xmlns:p14="http://schemas.microsoft.com/office/powerpoint/2010/main" val="427670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Shape 11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2" name="Shape 110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sz="1400" dirty="0">
              <a:solidFill>
                <a:srgbClr val="000000"/>
              </a:solidFill>
              <a:latin typeface="Arial"/>
              <a:ea typeface="Arial"/>
              <a:cs typeface="Arial"/>
              <a:sym typeface="Arial"/>
            </a:endParaRPr>
          </a:p>
        </p:txBody>
      </p:sp>
      <p:sp>
        <p:nvSpPr>
          <p:cNvPr id="1103" name="Shape 110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18</a:t>
            </a:fld>
            <a:endParaRPr lang="en-US"/>
          </a:p>
        </p:txBody>
      </p:sp>
    </p:spTree>
    <p:extLst>
      <p:ext uri="{BB962C8B-B14F-4D97-AF65-F5344CB8AC3E}">
        <p14:creationId xmlns:p14="http://schemas.microsoft.com/office/powerpoint/2010/main" val="2964921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2" name="Shape 111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marR="0" lvl="0" algn="l" rtl="0">
              <a:lnSpc>
                <a:spcPct val="100000"/>
              </a:lnSpc>
              <a:spcBef>
                <a:spcPts val="0"/>
              </a:spcBef>
              <a:spcAft>
                <a:spcPts val="0"/>
              </a:spcAft>
              <a:buNone/>
            </a:pPr>
            <a:endParaRPr dirty="0">
              <a:solidFill>
                <a:srgbClr val="000000"/>
              </a:solidFill>
              <a:latin typeface="Arial"/>
              <a:ea typeface="Arial"/>
              <a:cs typeface="Arial"/>
              <a:sym typeface="Arial"/>
            </a:endParaRPr>
          </a:p>
        </p:txBody>
      </p:sp>
      <p:sp>
        <p:nvSpPr>
          <p:cNvPr id="1113" name="Shape 111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19</a:t>
            </a:fld>
            <a:endParaRPr lang="en-US"/>
          </a:p>
        </p:txBody>
      </p:sp>
    </p:spTree>
    <p:extLst>
      <p:ext uri="{BB962C8B-B14F-4D97-AF65-F5344CB8AC3E}">
        <p14:creationId xmlns:p14="http://schemas.microsoft.com/office/powerpoint/2010/main" val="55824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solidFill>
                <a:srgbClr val="000000"/>
              </a:solidFill>
              <a:latin typeface="Arial"/>
              <a:ea typeface="Arial"/>
              <a:cs typeface="Arial"/>
              <a:sym typeface="Arial"/>
            </a:endParaRPr>
          </a:p>
        </p:txBody>
      </p:sp>
      <p:sp>
        <p:nvSpPr>
          <p:cNvPr id="408" name="Shape 40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a:t>
            </a:fld>
            <a:endParaRPr lang="en-US"/>
          </a:p>
        </p:txBody>
      </p:sp>
    </p:spTree>
    <p:extLst>
      <p:ext uri="{BB962C8B-B14F-4D97-AF65-F5344CB8AC3E}">
        <p14:creationId xmlns:p14="http://schemas.microsoft.com/office/powerpoint/2010/main" val="1856078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Shape 11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1" name="Shape 1121"/>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122" name="Shape 1122"/>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20</a:t>
            </a:fld>
            <a:endParaRPr lang="en-US"/>
          </a:p>
        </p:txBody>
      </p:sp>
    </p:spTree>
    <p:extLst>
      <p:ext uri="{BB962C8B-B14F-4D97-AF65-F5344CB8AC3E}">
        <p14:creationId xmlns:p14="http://schemas.microsoft.com/office/powerpoint/2010/main" val="132023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0" marR="0" lvl="0" indent="-69850" algn="l" defTabSz="914400" rtl="0" eaLnBrk="0" fontAlgn="base" latinLnBrk="0" hangingPunct="0">
              <a:lnSpc>
                <a:spcPct val="100000"/>
              </a:lnSpc>
              <a:spcBef>
                <a:spcPts val="600"/>
              </a:spcBef>
              <a:spcAft>
                <a:spcPts val="0"/>
              </a:spcAft>
              <a:buClr>
                <a:srgbClr val="000000"/>
              </a:buClr>
              <a:buSzPct val="100000"/>
              <a:buFont typeface="Arial"/>
              <a:buNone/>
              <a:tabLst/>
              <a:defRPr/>
            </a:pPr>
            <a:endParaRPr lang="en-US" dirty="0"/>
          </a:p>
        </p:txBody>
      </p:sp>
      <p:sp>
        <p:nvSpPr>
          <p:cNvPr id="4" name="Slide Number Placeholder 3"/>
          <p:cNvSpPr>
            <a:spLocks noGrp="1"/>
          </p:cNvSpPr>
          <p:nvPr>
            <p:ph type="sldNum" sz="quarter" idx="10"/>
          </p:nvPr>
        </p:nvSpPr>
        <p:spPr/>
        <p:txBody>
          <a:bodyPr/>
          <a:lstStyle/>
          <a:p>
            <a:pPr>
              <a:defRPr/>
            </a:pPr>
            <a:fld id="{D1CEC9F3-9D6F-4A61-84CE-FEFF66402AFE}" type="slidenum">
              <a:rPr lang="en-US" smtClean="0"/>
              <a:pPr>
                <a:defRPr/>
              </a:pPr>
              <a:t>21</a:t>
            </a:fld>
            <a:endParaRPr lang="en-US"/>
          </a:p>
        </p:txBody>
      </p:sp>
    </p:spTree>
    <p:extLst>
      <p:ext uri="{BB962C8B-B14F-4D97-AF65-F5344CB8AC3E}">
        <p14:creationId xmlns:p14="http://schemas.microsoft.com/office/powerpoint/2010/main" val="85717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6" name="Shape 113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lnSpc>
                <a:spcPct val="115000"/>
              </a:lnSpc>
              <a:spcBef>
                <a:spcPts val="0"/>
              </a:spcBef>
              <a:buNone/>
            </a:pPr>
            <a:endParaRPr lang="en-US" sz="1100" dirty="0">
              <a:solidFill>
                <a:srgbClr val="000000"/>
              </a:solidFill>
              <a:latin typeface="Arial"/>
              <a:ea typeface="Arial"/>
              <a:cs typeface="Arial"/>
              <a:sym typeface="Arial"/>
            </a:endParaRPr>
          </a:p>
        </p:txBody>
      </p:sp>
      <p:sp>
        <p:nvSpPr>
          <p:cNvPr id="1137" name="Shape 113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22</a:t>
            </a:fld>
            <a:endParaRPr lang="en-US"/>
          </a:p>
        </p:txBody>
      </p:sp>
    </p:spTree>
    <p:extLst>
      <p:ext uri="{BB962C8B-B14F-4D97-AF65-F5344CB8AC3E}">
        <p14:creationId xmlns:p14="http://schemas.microsoft.com/office/powerpoint/2010/main" val="3755210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Shape 10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7" name="Shape 105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058" name="Shape 105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extLst>
      <p:ext uri="{BB962C8B-B14F-4D97-AF65-F5344CB8AC3E}">
        <p14:creationId xmlns:p14="http://schemas.microsoft.com/office/powerpoint/2010/main" val="2880709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Shape 11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3" name="Shape 1153"/>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154" name="Shape 1154"/>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24</a:t>
            </a:fld>
            <a:endParaRPr lang="en-US"/>
          </a:p>
        </p:txBody>
      </p:sp>
    </p:spTree>
    <p:extLst>
      <p:ext uri="{BB962C8B-B14F-4D97-AF65-F5344CB8AC3E}">
        <p14:creationId xmlns:p14="http://schemas.microsoft.com/office/powerpoint/2010/main" val="12348327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Shape 116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9" name="Shape 1169"/>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170" name="Shape 1170"/>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25</a:t>
            </a:fld>
            <a:endParaRPr lang="en-US"/>
          </a:p>
        </p:txBody>
      </p:sp>
    </p:spTree>
    <p:extLst>
      <p:ext uri="{BB962C8B-B14F-4D97-AF65-F5344CB8AC3E}">
        <p14:creationId xmlns:p14="http://schemas.microsoft.com/office/powerpoint/2010/main" val="714983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Shape 117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8" name="Shape 1178"/>
          <p:cNvSpPr txBox="1">
            <a:spLocks noGrp="1"/>
          </p:cNvSpPr>
          <p:nvPr>
            <p:ph type="body" idx="1"/>
          </p:nvPr>
        </p:nvSpPr>
        <p:spPr>
          <a:xfrm>
            <a:off x="701040" y="4415790"/>
            <a:ext cx="5608200" cy="4183499"/>
          </a:xfrm>
          <a:prstGeom prst="rect">
            <a:avLst/>
          </a:prstGeom>
          <a:noFill/>
          <a:ln>
            <a:noFill/>
          </a:ln>
        </p:spPr>
        <p:txBody>
          <a:bodyPr lIns="93275" tIns="46625" rIns="93275" bIns="46625" anchor="t" anchorCtr="0">
            <a:noAutofit/>
          </a:bodyPr>
          <a:lstStyle/>
          <a:p>
            <a:pPr marL="0" marR="0" lvl="0" indent="0" algn="l" rtl="0">
              <a:spcBef>
                <a:spcPts val="0"/>
              </a:spcBef>
              <a:buSzPct val="25000"/>
              <a:buNone/>
            </a:pPr>
            <a:endParaRPr lang="en-US" dirty="0">
              <a:latin typeface="Arial"/>
              <a:ea typeface="Arial"/>
              <a:cs typeface="Arial"/>
              <a:sym typeface="Arial"/>
            </a:endParaRPr>
          </a:p>
        </p:txBody>
      </p:sp>
      <p:sp>
        <p:nvSpPr>
          <p:cNvPr id="1179" name="Shape 1179"/>
          <p:cNvSpPr txBox="1">
            <a:spLocks noGrp="1"/>
          </p:cNvSpPr>
          <p:nvPr>
            <p:ph type="sldNum" idx="12"/>
          </p:nvPr>
        </p:nvSpPr>
        <p:spPr>
          <a:xfrm>
            <a:off x="3970937" y="8829966"/>
            <a:ext cx="3037800" cy="464700"/>
          </a:xfrm>
          <a:prstGeom prst="rect">
            <a:avLst/>
          </a:prstGeom>
          <a:noFill/>
          <a:ln>
            <a:noFill/>
          </a:ln>
        </p:spPr>
        <p:txBody>
          <a:bodyPr lIns="93275" tIns="46625" rIns="93275" bIns="46625"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1469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Shape 12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2" name="Shape 121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latin typeface="Arial"/>
              <a:ea typeface="Arial"/>
              <a:cs typeface="Arial"/>
              <a:sym typeface="Arial"/>
            </a:endParaRPr>
          </a:p>
        </p:txBody>
      </p:sp>
      <p:sp>
        <p:nvSpPr>
          <p:cNvPr id="1213" name="Shape 121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27</a:t>
            </a:fld>
            <a:endParaRPr lang="en-US"/>
          </a:p>
        </p:txBody>
      </p:sp>
    </p:spTree>
    <p:extLst>
      <p:ext uri="{BB962C8B-B14F-4D97-AF65-F5344CB8AC3E}">
        <p14:creationId xmlns:p14="http://schemas.microsoft.com/office/powerpoint/2010/main" val="528764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Shape 12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8" name="Shape 121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219" name="Shape 121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28</a:t>
            </a:fld>
            <a:endParaRPr lang="en-US"/>
          </a:p>
        </p:txBody>
      </p:sp>
    </p:spTree>
    <p:extLst>
      <p:ext uri="{BB962C8B-B14F-4D97-AF65-F5344CB8AC3E}">
        <p14:creationId xmlns:p14="http://schemas.microsoft.com/office/powerpoint/2010/main" val="3059958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6" name="Shape 122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227" name="Shape 122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29</a:t>
            </a:fld>
            <a:endParaRPr lang="en-US"/>
          </a:p>
        </p:txBody>
      </p:sp>
    </p:spTree>
    <p:extLst>
      <p:ext uri="{BB962C8B-B14F-4D97-AF65-F5344CB8AC3E}">
        <p14:creationId xmlns:p14="http://schemas.microsoft.com/office/powerpoint/2010/main" val="2333196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Shape 4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Shape 41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415" name="Shape 41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a:t>
            </a:fld>
            <a:endParaRPr lang="en-US"/>
          </a:p>
        </p:txBody>
      </p:sp>
    </p:spTree>
    <p:extLst>
      <p:ext uri="{BB962C8B-B14F-4D97-AF65-F5344CB8AC3E}">
        <p14:creationId xmlns:p14="http://schemas.microsoft.com/office/powerpoint/2010/main" val="2839146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Shape 11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8" name="Shape 118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solidFill>
                <a:srgbClr val="000000"/>
              </a:solidFill>
            </a:endParaRPr>
          </a:p>
        </p:txBody>
      </p:sp>
      <p:sp>
        <p:nvSpPr>
          <p:cNvPr id="1189" name="Shape 118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30</a:t>
            </a:fld>
            <a:endParaRPr lang="en-US"/>
          </a:p>
        </p:txBody>
      </p:sp>
    </p:spTree>
    <p:extLst>
      <p:ext uri="{BB962C8B-B14F-4D97-AF65-F5344CB8AC3E}">
        <p14:creationId xmlns:p14="http://schemas.microsoft.com/office/powerpoint/2010/main" val="2864297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Shape 11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4" name="Shape 119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195" name="Shape 119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31</a:t>
            </a:fld>
            <a:endParaRPr lang="en-US"/>
          </a:p>
        </p:txBody>
      </p:sp>
    </p:spTree>
    <p:extLst>
      <p:ext uri="{BB962C8B-B14F-4D97-AF65-F5344CB8AC3E}">
        <p14:creationId xmlns:p14="http://schemas.microsoft.com/office/powerpoint/2010/main" val="602454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2" name="Shape 120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203" name="Shape 120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32</a:t>
            </a:fld>
            <a:endParaRPr lang="en-US"/>
          </a:p>
        </p:txBody>
      </p:sp>
    </p:spTree>
    <p:extLst>
      <p:ext uri="{BB962C8B-B14F-4D97-AF65-F5344CB8AC3E}">
        <p14:creationId xmlns:p14="http://schemas.microsoft.com/office/powerpoint/2010/main" val="1998826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Shape 123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5" name="Shape 123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Clr>
                <a:srgbClr val="000000"/>
              </a:buClr>
              <a:buSzPct val="25000"/>
              <a:buFont typeface="Arial"/>
              <a:buNone/>
            </a:pPr>
            <a:endParaRPr dirty="0">
              <a:latin typeface="Arial"/>
              <a:ea typeface="Arial"/>
              <a:cs typeface="Arial"/>
              <a:sym typeface="Arial"/>
            </a:endParaRPr>
          </a:p>
        </p:txBody>
      </p:sp>
      <p:sp>
        <p:nvSpPr>
          <p:cNvPr id="1236" name="Shape 1236"/>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33</a:t>
            </a:fld>
            <a:endParaRPr lang="en-US"/>
          </a:p>
        </p:txBody>
      </p:sp>
    </p:spTree>
    <p:extLst>
      <p:ext uri="{BB962C8B-B14F-4D97-AF65-F5344CB8AC3E}">
        <p14:creationId xmlns:p14="http://schemas.microsoft.com/office/powerpoint/2010/main" val="4177805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2" name="Shape 124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sz="1100">
              <a:solidFill>
                <a:srgbClr val="000000"/>
              </a:solidFill>
              <a:latin typeface="Arial"/>
              <a:ea typeface="Arial"/>
              <a:cs typeface="Arial"/>
              <a:sym typeface="Arial"/>
            </a:endParaRPr>
          </a:p>
        </p:txBody>
      </p:sp>
      <p:sp>
        <p:nvSpPr>
          <p:cNvPr id="1243" name="Shape 124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34</a:t>
            </a:fld>
            <a:endParaRPr lang="en-US"/>
          </a:p>
        </p:txBody>
      </p:sp>
    </p:spTree>
    <p:extLst>
      <p:ext uri="{BB962C8B-B14F-4D97-AF65-F5344CB8AC3E}">
        <p14:creationId xmlns:p14="http://schemas.microsoft.com/office/powerpoint/2010/main" val="29711240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Shape 12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8" name="Shape 124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360"/>
              </a:spcBef>
              <a:buNone/>
            </a:pPr>
            <a:endParaRPr lang="en-US" dirty="0">
              <a:latin typeface="Arial"/>
              <a:ea typeface="Arial"/>
              <a:cs typeface="Arial"/>
              <a:sym typeface="Arial"/>
            </a:endParaRPr>
          </a:p>
        </p:txBody>
      </p:sp>
      <p:sp>
        <p:nvSpPr>
          <p:cNvPr id="1249" name="Shape 124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35</a:t>
            </a:fld>
            <a:endParaRPr lang="en-US"/>
          </a:p>
        </p:txBody>
      </p:sp>
    </p:spTree>
    <p:extLst>
      <p:ext uri="{BB962C8B-B14F-4D97-AF65-F5344CB8AC3E}">
        <p14:creationId xmlns:p14="http://schemas.microsoft.com/office/powerpoint/2010/main" val="36757737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Shape 12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4" name="Shape 126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latin typeface="Arial"/>
              <a:ea typeface="Arial"/>
              <a:cs typeface="Arial"/>
              <a:sym typeface="Arial"/>
            </a:endParaRPr>
          </a:p>
        </p:txBody>
      </p:sp>
      <p:sp>
        <p:nvSpPr>
          <p:cNvPr id="1265" name="Shape 126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36</a:t>
            </a:fld>
            <a:endParaRPr lang="en-US"/>
          </a:p>
        </p:txBody>
      </p:sp>
    </p:spTree>
    <p:extLst>
      <p:ext uri="{BB962C8B-B14F-4D97-AF65-F5344CB8AC3E}">
        <p14:creationId xmlns:p14="http://schemas.microsoft.com/office/powerpoint/2010/main" val="1778347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Shape 12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8" name="Shape 124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360"/>
              </a:spcBef>
              <a:buNone/>
            </a:pPr>
            <a:endParaRPr lang="en-US" dirty="0">
              <a:latin typeface="Arial"/>
              <a:ea typeface="Arial"/>
              <a:cs typeface="Arial"/>
              <a:sym typeface="Arial"/>
            </a:endParaRPr>
          </a:p>
        </p:txBody>
      </p:sp>
      <p:sp>
        <p:nvSpPr>
          <p:cNvPr id="1249" name="Shape 124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37</a:t>
            </a:fld>
            <a:endParaRPr lang="en-US"/>
          </a:p>
        </p:txBody>
      </p:sp>
    </p:spTree>
    <p:extLst>
      <p:ext uri="{BB962C8B-B14F-4D97-AF65-F5344CB8AC3E}">
        <p14:creationId xmlns:p14="http://schemas.microsoft.com/office/powerpoint/2010/main" val="199970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Shape 12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1" name="Shape 1281"/>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1282" name="Shape 1282"/>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38</a:t>
            </a:fld>
            <a:endParaRPr lang="en-US"/>
          </a:p>
        </p:txBody>
      </p:sp>
    </p:spTree>
    <p:extLst>
      <p:ext uri="{BB962C8B-B14F-4D97-AF65-F5344CB8AC3E}">
        <p14:creationId xmlns:p14="http://schemas.microsoft.com/office/powerpoint/2010/main" val="3676759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Shape 128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0" name="Shape 129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291" name="Shape 1291"/>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39</a:t>
            </a:fld>
            <a:endParaRPr lang="en-US"/>
          </a:p>
        </p:txBody>
      </p:sp>
    </p:spTree>
    <p:extLst>
      <p:ext uri="{BB962C8B-B14F-4D97-AF65-F5344CB8AC3E}">
        <p14:creationId xmlns:p14="http://schemas.microsoft.com/office/powerpoint/2010/main" val="11508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710" name="Shape 71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9704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Shape 129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7" name="Shape 129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298" name="Shape 129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40</a:t>
            </a:fld>
            <a:endParaRPr lang="en-US"/>
          </a:p>
        </p:txBody>
      </p:sp>
    </p:spTree>
    <p:extLst>
      <p:ext uri="{BB962C8B-B14F-4D97-AF65-F5344CB8AC3E}">
        <p14:creationId xmlns:p14="http://schemas.microsoft.com/office/powerpoint/2010/main" val="1719181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Shape 13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6" name="Shape 130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307" name="Shape 130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41</a:t>
            </a:fld>
            <a:endParaRPr lang="en-US"/>
          </a:p>
        </p:txBody>
      </p:sp>
    </p:spTree>
    <p:extLst>
      <p:ext uri="{BB962C8B-B14F-4D97-AF65-F5344CB8AC3E}">
        <p14:creationId xmlns:p14="http://schemas.microsoft.com/office/powerpoint/2010/main" val="3961058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4" name="Shape 131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dirty="0">
              <a:latin typeface="Arial"/>
              <a:ea typeface="Arial"/>
              <a:cs typeface="Arial"/>
              <a:sym typeface="Arial"/>
            </a:endParaRPr>
          </a:p>
          <a:p>
            <a:pPr lvl="0" rtl="0">
              <a:spcBef>
                <a:spcPts val="0"/>
              </a:spcBef>
              <a:buNone/>
            </a:pPr>
            <a:endParaRPr dirty="0">
              <a:latin typeface="Arial"/>
              <a:ea typeface="Arial"/>
              <a:cs typeface="Arial"/>
              <a:sym typeface="Arial"/>
            </a:endParaRPr>
          </a:p>
        </p:txBody>
      </p:sp>
      <p:sp>
        <p:nvSpPr>
          <p:cNvPr id="1315" name="Shape 131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42</a:t>
            </a:fld>
            <a:endParaRPr lang="en-US"/>
          </a:p>
        </p:txBody>
      </p:sp>
    </p:spTree>
    <p:extLst>
      <p:ext uri="{BB962C8B-B14F-4D97-AF65-F5344CB8AC3E}">
        <p14:creationId xmlns:p14="http://schemas.microsoft.com/office/powerpoint/2010/main" val="8488563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Shape 13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1" name="Shape 1321"/>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322" name="Shape 1322"/>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43</a:t>
            </a:fld>
            <a:endParaRPr lang="en-US"/>
          </a:p>
        </p:txBody>
      </p:sp>
    </p:spTree>
    <p:extLst>
      <p:ext uri="{BB962C8B-B14F-4D97-AF65-F5344CB8AC3E}">
        <p14:creationId xmlns:p14="http://schemas.microsoft.com/office/powerpoint/2010/main" val="37093271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Shape 13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0" name="Shape 133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331" name="Shape 1331"/>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44</a:t>
            </a:fld>
            <a:endParaRPr lang="en-US"/>
          </a:p>
        </p:txBody>
      </p:sp>
    </p:spTree>
    <p:extLst>
      <p:ext uri="{BB962C8B-B14F-4D97-AF65-F5344CB8AC3E}">
        <p14:creationId xmlns:p14="http://schemas.microsoft.com/office/powerpoint/2010/main" val="14599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701040" y="4415790"/>
            <a:ext cx="5608200" cy="4183499"/>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338" name="Shape 13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8127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6" name="Shape 134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1347" name="Shape 134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46</a:t>
            </a:fld>
            <a:endParaRPr lang="en-US"/>
          </a:p>
        </p:txBody>
      </p:sp>
    </p:spTree>
    <p:extLst>
      <p:ext uri="{BB962C8B-B14F-4D97-AF65-F5344CB8AC3E}">
        <p14:creationId xmlns:p14="http://schemas.microsoft.com/office/powerpoint/2010/main" val="12988928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Shape 13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5" name="Shape 135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latin typeface="Arial"/>
              <a:ea typeface="Arial"/>
              <a:cs typeface="Arial"/>
              <a:sym typeface="Arial"/>
            </a:endParaRPr>
          </a:p>
        </p:txBody>
      </p:sp>
      <p:sp>
        <p:nvSpPr>
          <p:cNvPr id="1356" name="Shape 1356"/>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47</a:t>
            </a:fld>
            <a:endParaRPr lang="en-US"/>
          </a:p>
        </p:txBody>
      </p:sp>
    </p:spTree>
    <p:extLst>
      <p:ext uri="{BB962C8B-B14F-4D97-AF65-F5344CB8AC3E}">
        <p14:creationId xmlns:p14="http://schemas.microsoft.com/office/powerpoint/2010/main" val="22546717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3" name="Shape 1363"/>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364" name="Shape 1364"/>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48</a:t>
            </a:fld>
            <a:endParaRPr lang="en-US"/>
          </a:p>
        </p:txBody>
      </p:sp>
    </p:spTree>
    <p:extLst>
      <p:ext uri="{BB962C8B-B14F-4D97-AF65-F5344CB8AC3E}">
        <p14:creationId xmlns:p14="http://schemas.microsoft.com/office/powerpoint/2010/main" val="2478060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Shape 137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4" name="Shape 137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Clr>
                <a:srgbClr val="000000"/>
              </a:buClr>
              <a:buSzPct val="25000"/>
              <a:buFont typeface="Arial"/>
              <a:buNone/>
            </a:pPr>
            <a:endParaRPr lang="en-US" dirty="0">
              <a:latin typeface="Arial"/>
              <a:ea typeface="Arial"/>
              <a:cs typeface="Arial"/>
              <a:sym typeface="Arial"/>
            </a:endParaRPr>
          </a:p>
        </p:txBody>
      </p:sp>
      <p:sp>
        <p:nvSpPr>
          <p:cNvPr id="1375" name="Shape 137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49</a:t>
            </a:fld>
            <a:endParaRPr lang="en-US"/>
          </a:p>
        </p:txBody>
      </p:sp>
    </p:spTree>
    <p:extLst>
      <p:ext uri="{BB962C8B-B14F-4D97-AF65-F5344CB8AC3E}">
        <p14:creationId xmlns:p14="http://schemas.microsoft.com/office/powerpoint/2010/main" val="383560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Shape 10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7" name="Shape 1017"/>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018" name="Shape 1018"/>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5</a:t>
            </a:fld>
            <a:endParaRPr lang="en-US"/>
          </a:p>
        </p:txBody>
      </p:sp>
    </p:spTree>
    <p:extLst>
      <p:ext uri="{BB962C8B-B14F-4D97-AF65-F5344CB8AC3E}">
        <p14:creationId xmlns:p14="http://schemas.microsoft.com/office/powerpoint/2010/main" val="8304115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Shape 13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2" name="Shape 138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383" name="Shape 138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50</a:t>
            </a:fld>
            <a:endParaRPr lang="en-US"/>
          </a:p>
        </p:txBody>
      </p:sp>
    </p:spTree>
    <p:extLst>
      <p:ext uri="{BB962C8B-B14F-4D97-AF65-F5344CB8AC3E}">
        <p14:creationId xmlns:p14="http://schemas.microsoft.com/office/powerpoint/2010/main" val="2624594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Shape 13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9" name="Shape 1389"/>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390" name="Shape 1390"/>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51</a:t>
            </a:fld>
            <a:endParaRPr lang="en-US"/>
          </a:p>
        </p:txBody>
      </p:sp>
    </p:spTree>
    <p:extLst>
      <p:ext uri="{BB962C8B-B14F-4D97-AF65-F5344CB8AC3E}">
        <p14:creationId xmlns:p14="http://schemas.microsoft.com/office/powerpoint/2010/main" val="16896954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Shape 13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6" name="Shape 139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397" name="Shape 139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52</a:t>
            </a:fld>
            <a:endParaRPr lang="en-US"/>
          </a:p>
        </p:txBody>
      </p:sp>
    </p:spTree>
    <p:extLst>
      <p:ext uri="{BB962C8B-B14F-4D97-AF65-F5344CB8AC3E}">
        <p14:creationId xmlns:p14="http://schemas.microsoft.com/office/powerpoint/2010/main" val="3110142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Shape 14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4" name="Shape 1404"/>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405" name="Shape 1405"/>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53</a:t>
            </a:fld>
            <a:endParaRPr lang="en-US"/>
          </a:p>
        </p:txBody>
      </p:sp>
    </p:spTree>
    <p:extLst>
      <p:ext uri="{BB962C8B-B14F-4D97-AF65-F5344CB8AC3E}">
        <p14:creationId xmlns:p14="http://schemas.microsoft.com/office/powerpoint/2010/main" val="266152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11918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Shape 141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0" name="Shape 1420"/>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solidFill>
                <a:srgbClr val="000000"/>
              </a:solidFill>
              <a:latin typeface="Arial"/>
              <a:ea typeface="Arial"/>
              <a:cs typeface="Arial"/>
              <a:sym typeface="Arial"/>
            </a:endParaRPr>
          </a:p>
        </p:txBody>
      </p:sp>
      <p:sp>
        <p:nvSpPr>
          <p:cNvPr id="1421" name="Shape 1421"/>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55</a:t>
            </a:fld>
            <a:endParaRPr lang="en-US"/>
          </a:p>
        </p:txBody>
      </p:sp>
    </p:spTree>
    <p:extLst>
      <p:ext uri="{BB962C8B-B14F-4D97-AF65-F5344CB8AC3E}">
        <p14:creationId xmlns:p14="http://schemas.microsoft.com/office/powerpoint/2010/main" val="23727501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Shape 14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9" name="Shape 1429"/>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430" name="Shape 1430"/>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56</a:t>
            </a:fld>
            <a:endParaRPr lang="en-US"/>
          </a:p>
        </p:txBody>
      </p:sp>
    </p:spTree>
    <p:extLst>
      <p:ext uri="{BB962C8B-B14F-4D97-AF65-F5344CB8AC3E}">
        <p14:creationId xmlns:p14="http://schemas.microsoft.com/office/powerpoint/2010/main" val="18935127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6"/>
        <p:cNvGrpSpPr/>
        <p:nvPr/>
      </p:nvGrpSpPr>
      <p:grpSpPr>
        <a:xfrm>
          <a:off x="0" y="0"/>
          <a:ext cx="0" cy="0"/>
          <a:chOff x="0" y="0"/>
          <a:chExt cx="0" cy="0"/>
        </a:xfrm>
      </p:grpSpPr>
      <p:sp>
        <p:nvSpPr>
          <p:cNvPr id="1437" name="Shape 14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8" name="Shape 1438"/>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439" name="Shape 1439"/>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57</a:t>
            </a:fld>
            <a:endParaRPr lang="en-US"/>
          </a:p>
        </p:txBody>
      </p:sp>
    </p:spTree>
    <p:extLst>
      <p:ext uri="{BB962C8B-B14F-4D97-AF65-F5344CB8AC3E}">
        <p14:creationId xmlns:p14="http://schemas.microsoft.com/office/powerpoint/2010/main" val="27861613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32960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6" name="Shape 144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latin typeface="Arial"/>
              <a:ea typeface="Arial"/>
              <a:cs typeface="Arial"/>
              <a:sym typeface="Arial"/>
            </a:endParaRPr>
          </a:p>
        </p:txBody>
      </p:sp>
      <p:sp>
        <p:nvSpPr>
          <p:cNvPr id="1447" name="Shape 144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59</a:t>
            </a:fld>
            <a:endParaRPr lang="en-US"/>
          </a:p>
        </p:txBody>
      </p:sp>
    </p:spTree>
    <p:extLst>
      <p:ext uri="{BB962C8B-B14F-4D97-AF65-F5344CB8AC3E}">
        <p14:creationId xmlns:p14="http://schemas.microsoft.com/office/powerpoint/2010/main" val="3073180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443" name="Shape 443"/>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6</a:t>
            </a:fld>
            <a:endParaRPr lang="en-US"/>
          </a:p>
        </p:txBody>
      </p:sp>
    </p:spTree>
    <p:extLst>
      <p:ext uri="{BB962C8B-B14F-4D97-AF65-F5344CB8AC3E}">
        <p14:creationId xmlns:p14="http://schemas.microsoft.com/office/powerpoint/2010/main" val="41167264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3" name="Shape 1453"/>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454" name="Shape 1454"/>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60</a:t>
            </a:fld>
            <a:endParaRPr lang="en-US"/>
          </a:p>
        </p:txBody>
      </p:sp>
    </p:spTree>
    <p:extLst>
      <p:ext uri="{BB962C8B-B14F-4D97-AF65-F5344CB8AC3E}">
        <p14:creationId xmlns:p14="http://schemas.microsoft.com/office/powerpoint/2010/main" val="18326789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Shape 147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5" name="Shape 147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lang="en-US" dirty="0">
              <a:solidFill>
                <a:srgbClr val="000000"/>
              </a:solidFill>
              <a:latin typeface="Arial"/>
              <a:ea typeface="Arial"/>
              <a:cs typeface="Arial"/>
              <a:sym typeface="Arial"/>
            </a:endParaRPr>
          </a:p>
        </p:txBody>
      </p:sp>
      <p:sp>
        <p:nvSpPr>
          <p:cNvPr id="1476" name="Shape 1476"/>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61</a:t>
            </a:fld>
            <a:endParaRPr lang="en-US"/>
          </a:p>
        </p:txBody>
      </p:sp>
    </p:spTree>
    <p:extLst>
      <p:ext uri="{BB962C8B-B14F-4D97-AF65-F5344CB8AC3E}">
        <p14:creationId xmlns:p14="http://schemas.microsoft.com/office/powerpoint/2010/main" val="2587905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Shape 14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9" name="Shape 1489"/>
          <p:cNvSpPr txBox="1">
            <a:spLocks noGrp="1"/>
          </p:cNvSpPr>
          <p:nvPr>
            <p:ph type="body" idx="1"/>
          </p:nvPr>
        </p:nvSpPr>
        <p:spPr>
          <a:xfrm>
            <a:off x="701039" y="4415791"/>
            <a:ext cx="5608200" cy="4183500"/>
          </a:xfrm>
          <a:prstGeom prst="rect">
            <a:avLst/>
          </a:prstGeom>
        </p:spPr>
        <p:txBody>
          <a:bodyPr lIns="91425" tIns="91425" rIns="91425" bIns="91425" anchor="t" anchorCtr="0">
            <a:noAutofit/>
          </a:bodyPr>
          <a:lstStyle/>
          <a:p>
            <a:pPr lvl="0" rtl="0">
              <a:spcBef>
                <a:spcPts val="0"/>
              </a:spcBef>
              <a:buNone/>
            </a:pPr>
            <a:endParaRPr lang="en-US" dirty="0">
              <a:latin typeface="Arial"/>
              <a:ea typeface="Arial"/>
              <a:cs typeface="Arial"/>
              <a:sym typeface="Arial"/>
            </a:endParaRPr>
          </a:p>
        </p:txBody>
      </p:sp>
      <p:sp>
        <p:nvSpPr>
          <p:cNvPr id="1490" name="Shape 1490"/>
          <p:cNvSpPr txBox="1">
            <a:spLocks noGrp="1"/>
          </p:cNvSpPr>
          <p:nvPr>
            <p:ph type="sldNum" idx="12"/>
          </p:nvPr>
        </p:nvSpPr>
        <p:spPr>
          <a:xfrm>
            <a:off x="3970939" y="8829967"/>
            <a:ext cx="3037800" cy="464700"/>
          </a:xfrm>
          <a:prstGeom prst="rect">
            <a:avLst/>
          </a:prstGeom>
        </p:spPr>
        <p:txBody>
          <a:bodyPr lIns="93175" tIns="46575" rIns="93175" bIns="46575" anchor="b" anchorCtr="0">
            <a:noAutofit/>
          </a:bodyPr>
          <a:lstStyle/>
          <a:p>
            <a:pPr lvl="0" rtl="0">
              <a:spcBef>
                <a:spcPts val="0"/>
              </a:spcBef>
              <a:buNone/>
            </a:pPr>
            <a:fld id="{00000000-1234-1234-1234-123412341234}" type="slidenum">
              <a:rPr lang="en-US"/>
              <a:t>62</a:t>
            </a:fld>
            <a:endParaRPr lang="en-US"/>
          </a:p>
        </p:txBody>
      </p:sp>
    </p:spTree>
    <p:extLst>
      <p:ext uri="{BB962C8B-B14F-4D97-AF65-F5344CB8AC3E}">
        <p14:creationId xmlns:p14="http://schemas.microsoft.com/office/powerpoint/2010/main" val="28018218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Shape 148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3" name="Shape 1483"/>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sz="1100" dirty="0">
              <a:solidFill>
                <a:srgbClr val="000000"/>
              </a:solidFill>
              <a:latin typeface="Arial"/>
              <a:ea typeface="Arial"/>
              <a:cs typeface="Arial"/>
              <a:sym typeface="Arial"/>
            </a:endParaRPr>
          </a:p>
        </p:txBody>
      </p:sp>
      <p:sp>
        <p:nvSpPr>
          <p:cNvPr id="1484" name="Shape 1484"/>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63</a:t>
            </a:fld>
            <a:endParaRPr lang="en-US"/>
          </a:p>
        </p:txBody>
      </p:sp>
    </p:spTree>
    <p:extLst>
      <p:ext uri="{BB962C8B-B14F-4D97-AF65-F5344CB8AC3E}">
        <p14:creationId xmlns:p14="http://schemas.microsoft.com/office/powerpoint/2010/main" val="19067666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Shape 14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6" name="Shape 1496"/>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p>
        </p:txBody>
      </p:sp>
      <p:sp>
        <p:nvSpPr>
          <p:cNvPr id="1497" name="Shape 1497"/>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rtl="0">
              <a:spcBef>
                <a:spcPts val="0"/>
              </a:spcBef>
              <a:buClr>
                <a:srgbClr val="000000"/>
              </a:buClr>
              <a:buSzPct val="25000"/>
              <a:buFont typeface="Arial"/>
              <a:buNone/>
            </a:pPr>
            <a:fld id="{00000000-1234-1234-1234-123412341234}" type="slidenum">
              <a:rPr lang="en-US"/>
              <a:t>64</a:t>
            </a:fld>
            <a:endParaRPr lang="en-US"/>
          </a:p>
        </p:txBody>
      </p:sp>
    </p:spTree>
    <p:extLst>
      <p:ext uri="{BB962C8B-B14F-4D97-AF65-F5344CB8AC3E}">
        <p14:creationId xmlns:p14="http://schemas.microsoft.com/office/powerpoint/2010/main" val="352201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5" name="Shape 1025"/>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a:spcBef>
                <a:spcPts val="0"/>
              </a:spcBef>
              <a:buNone/>
            </a:pPr>
            <a:endParaRPr lang="en-US" dirty="0">
              <a:latin typeface="Arial"/>
              <a:ea typeface="Arial"/>
              <a:cs typeface="Arial"/>
              <a:sym typeface="Arial"/>
            </a:endParaRPr>
          </a:p>
        </p:txBody>
      </p:sp>
      <p:sp>
        <p:nvSpPr>
          <p:cNvPr id="1026" name="Shape 1026"/>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7</a:t>
            </a:fld>
            <a:endParaRPr lang="en-US"/>
          </a:p>
        </p:txBody>
      </p:sp>
    </p:spTree>
    <p:extLst>
      <p:ext uri="{BB962C8B-B14F-4D97-AF65-F5344CB8AC3E}">
        <p14:creationId xmlns:p14="http://schemas.microsoft.com/office/powerpoint/2010/main" val="837372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3" name="Shape 1033"/>
          <p:cNvSpPr txBox="1">
            <a:spLocks noGrp="1"/>
          </p:cNvSpPr>
          <p:nvPr>
            <p:ph type="body" idx="1"/>
          </p:nvPr>
        </p:nvSpPr>
        <p:spPr>
          <a:xfrm>
            <a:off x="701039" y="4415789"/>
            <a:ext cx="5608200" cy="4183500"/>
          </a:xfrm>
          <a:prstGeom prst="rect">
            <a:avLst/>
          </a:prstGeom>
        </p:spPr>
        <p:txBody>
          <a:bodyPr lIns="91425" tIns="91425" rIns="91425" bIns="91425" anchor="t" anchorCtr="0">
            <a:noAutofit/>
          </a:bodyPr>
          <a:lstStyle/>
          <a:p>
            <a:pPr lvl="0" rtl="0">
              <a:spcBef>
                <a:spcPts val="0"/>
              </a:spcBef>
              <a:buNone/>
            </a:pPr>
            <a:endParaRPr dirty="0">
              <a:latin typeface="Arial"/>
              <a:ea typeface="Arial"/>
              <a:cs typeface="Arial"/>
              <a:sym typeface="Arial"/>
            </a:endParaRPr>
          </a:p>
        </p:txBody>
      </p:sp>
      <p:sp>
        <p:nvSpPr>
          <p:cNvPr id="1034" name="Shape 1034"/>
          <p:cNvSpPr txBox="1">
            <a:spLocks noGrp="1"/>
          </p:cNvSpPr>
          <p:nvPr>
            <p:ph type="sldNum" idx="12"/>
          </p:nvPr>
        </p:nvSpPr>
        <p:spPr>
          <a:xfrm>
            <a:off x="3970937" y="8829967"/>
            <a:ext cx="3037800" cy="464700"/>
          </a:xfrm>
          <a:prstGeom prst="rect">
            <a:avLst/>
          </a:prstGeom>
        </p:spPr>
        <p:txBody>
          <a:bodyPr lIns="93175" tIns="46575" rIns="93175" bIns="46575" anchor="b" anchorCtr="0">
            <a:noAutofit/>
          </a:bodyPr>
          <a:lstStyle/>
          <a:p>
            <a:pPr lvl="0">
              <a:spcBef>
                <a:spcPts val="0"/>
              </a:spcBef>
              <a:buClr>
                <a:srgbClr val="000000"/>
              </a:buClr>
              <a:buSzPct val="25000"/>
              <a:buFont typeface="Arial"/>
              <a:buNone/>
            </a:pPr>
            <a:fld id="{00000000-1234-1234-1234-123412341234}" type="slidenum">
              <a:rPr lang="en-US"/>
              <a:t>8</a:t>
            </a:fld>
            <a:endParaRPr lang="en-US"/>
          </a:p>
        </p:txBody>
      </p:sp>
    </p:spTree>
    <p:extLst>
      <p:ext uri="{BB962C8B-B14F-4D97-AF65-F5344CB8AC3E}">
        <p14:creationId xmlns:p14="http://schemas.microsoft.com/office/powerpoint/2010/main" val="67085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8460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mossgroup.us/"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www.mossgroup.us/" TargetMode="External"/><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5.jp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685800" y="1828800"/>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457200" marR="0" lvl="1" indent="0" algn="ctr" rtl="0">
              <a:spcBef>
                <a:spcPts val="1200"/>
              </a:spcBef>
              <a:spcAft>
                <a:spcPts val="0"/>
              </a:spcAft>
              <a:buClr>
                <a:srgbClr val="E9AE88"/>
              </a:buClr>
              <a:buFont typeface="Arial"/>
              <a:buNone/>
              <a:defRPr sz="2200" b="0" i="0" u="none" strike="noStrike" cap="none">
                <a:solidFill>
                  <a:srgbClr val="E9AE88"/>
                </a:solidFill>
                <a:latin typeface="Verdana"/>
                <a:ea typeface="Verdana"/>
                <a:cs typeface="Verdana"/>
                <a:sym typeface="Verdana"/>
              </a:defRPr>
            </a:lvl2pPr>
            <a:lvl3pPr marL="914400" marR="0" lvl="2" indent="0" algn="ctr" rtl="0">
              <a:spcBef>
                <a:spcPts val="1200"/>
              </a:spcBef>
              <a:spcAft>
                <a:spcPts val="0"/>
              </a:spcAft>
              <a:buClr>
                <a:srgbClr val="E9AE88"/>
              </a:buClr>
              <a:buFont typeface="Arial"/>
              <a:buNone/>
              <a:defRPr sz="2000" b="0" i="0" u="none" strike="noStrike" cap="none">
                <a:solidFill>
                  <a:srgbClr val="E9AE88"/>
                </a:solidFill>
                <a:latin typeface="Verdana"/>
                <a:ea typeface="Verdana"/>
                <a:cs typeface="Verdana"/>
                <a:sym typeface="Verdana"/>
              </a:defRPr>
            </a:lvl3pPr>
            <a:lvl4pPr marL="1371600" marR="0" lvl="3" indent="0" algn="ctr" rtl="0">
              <a:spcBef>
                <a:spcPts val="1200"/>
              </a:spcBef>
              <a:spcAft>
                <a:spcPts val="0"/>
              </a:spcAft>
              <a:buClr>
                <a:srgbClr val="E9AE88"/>
              </a:buClr>
              <a:buFont typeface="Arial"/>
              <a:buNone/>
              <a:defRPr sz="1800" b="0" i="0" u="none" strike="noStrike" cap="none">
                <a:solidFill>
                  <a:srgbClr val="E9AE88"/>
                </a:solidFill>
                <a:latin typeface="Verdana"/>
                <a:ea typeface="Verdana"/>
                <a:cs typeface="Verdana"/>
                <a:sym typeface="Verdana"/>
              </a:defRPr>
            </a:lvl4pPr>
            <a:lvl5pPr marL="1828800" marR="0" lvl="4" indent="0" algn="ctr" rtl="0">
              <a:spcBef>
                <a:spcPts val="1200"/>
              </a:spcBef>
              <a:spcAft>
                <a:spcPts val="0"/>
              </a:spcAft>
              <a:buClr>
                <a:srgbClr val="E9AE88"/>
              </a:buClr>
              <a:buFont typeface="Arial"/>
              <a:buNone/>
              <a:defRPr sz="1600" b="0" i="0" u="none" strike="noStrike" cap="none">
                <a:solidFill>
                  <a:srgbClr val="E9AE88"/>
                </a:solidFill>
                <a:latin typeface="Verdana"/>
                <a:ea typeface="Verdana"/>
                <a:cs typeface="Verdana"/>
                <a:sym typeface="Verdana"/>
              </a:defRPr>
            </a:lvl5pPr>
            <a:lvl6pPr marL="2286000" marR="0" lvl="5"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6pPr>
            <a:lvl7pPr marL="2743200" marR="0" lvl="6"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7pPr>
            <a:lvl8pPr marL="3200400" marR="0" lvl="7"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8pPr>
            <a:lvl9pPr marL="3657600" marR="0" lvl="8"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9pPr>
          </a:lstStyle>
          <a:p>
            <a:endParaRPr/>
          </a:p>
        </p:txBody>
      </p:sp>
      <p:cxnSp>
        <p:nvCxnSpPr>
          <p:cNvPr id="16" name="Shape 16"/>
          <p:cNvCxnSpPr/>
          <p:nvPr/>
        </p:nvCxnSpPr>
        <p:spPr>
          <a:xfrm>
            <a:off x="457200" y="35814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74"/>
        <p:cNvGrpSpPr/>
        <p:nvPr/>
      </p:nvGrpSpPr>
      <p:grpSpPr>
        <a:xfrm>
          <a:off x="0" y="0"/>
          <a:ext cx="0" cy="0"/>
          <a:chOff x="0" y="0"/>
          <a:chExt cx="0" cy="0"/>
        </a:xfrm>
      </p:grpSpPr>
      <p:sp>
        <p:nvSpPr>
          <p:cNvPr id="75" name="Shape 75"/>
          <p:cNvSpPr txBox="1"/>
          <p:nvPr/>
        </p:nvSpPr>
        <p:spPr>
          <a:xfrm>
            <a:off x="0" y="0"/>
            <a:ext cx="9144000" cy="12192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76" name="Shape 76"/>
          <p:cNvSpPr txBox="1">
            <a:spLocks noGrp="1"/>
          </p:cNvSpPr>
          <p:nvPr>
            <p:ph type="title"/>
          </p:nvPr>
        </p:nvSpPr>
        <p:spPr>
          <a:xfrm>
            <a:off x="457200" y="81310"/>
            <a:ext cx="8229600" cy="888900"/>
          </a:xfrm>
          <a:prstGeom prst="rect">
            <a:avLst/>
          </a:prstGeom>
          <a:noFill/>
          <a:ln>
            <a:noFill/>
          </a:ln>
        </p:spPr>
        <p:txBody>
          <a:bodyPr lIns="91425" tIns="91425" rIns="91425" bIns="91425" anchor="ctr" anchorCtr="0"/>
          <a:lstStyle>
            <a:lvl1pPr marL="0" marR="0" lvl="0" indent="0" algn="l" rtl="0">
              <a:lnSpc>
                <a:spcPct val="92592"/>
              </a:lnSpc>
              <a:spcBef>
                <a:spcPts val="0"/>
              </a:spcBef>
              <a:spcAft>
                <a:spcPts val="0"/>
              </a:spcAft>
              <a:buNone/>
              <a:defRPr sz="2700" b="1" i="0" u="none" strike="noStrike" cap="none">
                <a:solidFill>
                  <a:srgbClr val="FFFFFF"/>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1"/>
          </p:nvPr>
        </p:nvSpPr>
        <p:spPr>
          <a:xfrm>
            <a:off x="1146583" y="1729853"/>
            <a:ext cx="6773700" cy="4308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CA7700"/>
              </a:buClr>
              <a:buFont typeface="Arial"/>
              <a:buNone/>
              <a:defRPr sz="2000" b="1" i="0" u="none" strike="noStrike" cap="none">
                <a:solidFill>
                  <a:srgbClr val="CA7700"/>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body" idx="2"/>
          </p:nvPr>
        </p:nvSpPr>
        <p:spPr>
          <a:xfrm>
            <a:off x="1146582" y="2160693"/>
            <a:ext cx="6773700" cy="396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5F574F"/>
              </a:buClr>
              <a:buFont typeface="Arial"/>
              <a:buNone/>
              <a:defRPr sz="1800" b="0" i="0" u="none" strike="noStrike" cap="none">
                <a:solidFill>
                  <a:srgbClr val="5F574F"/>
                </a:solidFill>
                <a:latin typeface="Verdana"/>
                <a:ea typeface="Verdana"/>
                <a:cs typeface="Verdana"/>
                <a:sym typeface="Verdana"/>
              </a:defRPr>
            </a:lvl1pPr>
            <a:lvl2pPr marL="742950" marR="0" lvl="1" indent="-17145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2pPr>
            <a:lvl3pPr marL="914400" marR="0" lvl="2"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3pPr>
            <a:lvl4pPr marL="1371600" marR="0" lvl="3"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4pPr>
            <a:lvl5pPr marL="2057400" marR="0" lvl="4" indent="-114300" algn="l" rtl="0">
              <a:lnSpc>
                <a:spcPct val="100000"/>
              </a:lnSpc>
              <a:spcBef>
                <a:spcPts val="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pic>
        <p:nvPicPr>
          <p:cNvPr id="79" name="Shape 79" descr="C:\Users\mikel\Desktop\logo.png"/>
          <p:cNvPicPr preferRelativeResize="0"/>
          <p:nvPr/>
        </p:nvPicPr>
        <p:blipFill rotWithShape="1">
          <a:blip r:embed="rId2">
            <a:alphaModFix/>
          </a:blip>
          <a:srcRect/>
          <a:stretch/>
        </p:blipFill>
        <p:spPr>
          <a:xfrm>
            <a:off x="8001000" y="5638800"/>
            <a:ext cx="979500" cy="979500"/>
          </a:xfrm>
          <a:prstGeom prst="rect">
            <a:avLst/>
          </a:prstGeom>
          <a:noFill/>
          <a:ln>
            <a:noFill/>
          </a:ln>
        </p:spPr>
      </p:pic>
      <p:pic>
        <p:nvPicPr>
          <p:cNvPr id="80" name="Shape 80" descr="http://www.mossgroup.us/skin1/images/logo.png">
            <a:hlinkClick r:id="rId3"/>
          </p:cNvPr>
          <p:cNvPicPr preferRelativeResize="0"/>
          <p:nvPr/>
        </p:nvPicPr>
        <p:blipFill rotWithShape="1">
          <a:blip r:embed="rId4">
            <a:alphaModFix/>
          </a:blip>
          <a:srcRect/>
          <a:stretch/>
        </p:blipFill>
        <p:spPr>
          <a:xfrm>
            <a:off x="3276600" y="6248400"/>
            <a:ext cx="4038600" cy="452700"/>
          </a:xfrm>
          <a:prstGeom prst="rect">
            <a:avLst/>
          </a:prstGeom>
          <a:noFill/>
          <a:ln>
            <a:noFill/>
          </a:ln>
        </p:spPr>
      </p:pic>
      <p:pic>
        <p:nvPicPr>
          <p:cNvPr id="81" name="Shape 81" descr="jdi.FNL.horiz.jpg"/>
          <p:cNvPicPr preferRelativeResize="0"/>
          <p:nvPr/>
        </p:nvPicPr>
        <p:blipFill rotWithShape="1">
          <a:blip r:embed="rId5">
            <a:alphaModFix/>
          </a:blip>
          <a:srcRect/>
          <a:stretch/>
        </p:blipFill>
        <p:spPr>
          <a:xfrm>
            <a:off x="533400" y="6115050"/>
            <a:ext cx="2514600" cy="7428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mage with Title">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84" name="Shape 84"/>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85" name="Shape 85"/>
          <p:cNvSpPr>
            <a:spLocks noGrp="1"/>
          </p:cNvSpPr>
          <p:nvPr>
            <p:ph type="pic" idx="2"/>
          </p:nvPr>
        </p:nvSpPr>
        <p:spPr>
          <a:xfrm>
            <a:off x="457200" y="1752600"/>
            <a:ext cx="8229600" cy="43434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1"/>
          </p:nvPr>
        </p:nvSpPr>
        <p:spPr>
          <a:xfrm>
            <a:off x="381000" y="6096000"/>
            <a:ext cx="7315200" cy="533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Verdana"/>
                <a:ea typeface="Verdana"/>
                <a:cs typeface="Verdana"/>
                <a:sym typeface="Verdan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ight Image with Bulleted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89" name="Shape 89"/>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90" name="Shape 90"/>
          <p:cNvSpPr>
            <a:spLocks noGrp="1"/>
          </p:cNvSpPr>
          <p:nvPr>
            <p:ph type="pic" idx="2"/>
          </p:nvPr>
        </p:nvSpPr>
        <p:spPr>
          <a:xfrm>
            <a:off x="5029200" y="1752600"/>
            <a:ext cx="3657600" cy="44196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body" idx="1"/>
          </p:nvPr>
        </p:nvSpPr>
        <p:spPr>
          <a:xfrm>
            <a:off x="457200" y="1752600"/>
            <a:ext cx="4343400" cy="4370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3"/>
          </p:nvPr>
        </p:nvSpPr>
        <p:spPr>
          <a:xfrm>
            <a:off x="4953000" y="6248400"/>
            <a:ext cx="3657600" cy="30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Verdana"/>
                <a:ea typeface="Verdana"/>
                <a:cs typeface="Verdana"/>
                <a:sym typeface="Verdan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Column Text with Bullets">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457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100" name="Shape 100"/>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101" name="Shape 101"/>
          <p:cNvSpPr txBox="1">
            <a:spLocks noGrp="1"/>
          </p:cNvSpPr>
          <p:nvPr>
            <p:ph type="body" idx="2"/>
          </p:nvPr>
        </p:nvSpPr>
        <p:spPr>
          <a:xfrm>
            <a:off x="457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3"/>
          </p:nvPr>
        </p:nvSpPr>
        <p:spPr>
          <a:xfrm>
            <a:off x="4648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body" idx="4"/>
          </p:nvPr>
        </p:nvSpPr>
        <p:spPr>
          <a:xfrm>
            <a:off x="4648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457200" y="1752600"/>
            <a:ext cx="8229600" cy="4373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107" name="Shape 107"/>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1"/>
          </p:nvPr>
        </p:nvSpPr>
        <p:spPr>
          <a:xfrm>
            <a:off x="457200" y="1698986"/>
            <a:ext cx="4040100" cy="715500"/>
          </a:xfrm>
          <a:prstGeom prst="rect">
            <a:avLst/>
          </a:prstGeom>
          <a:noFill/>
          <a:ln>
            <a:noFill/>
          </a:ln>
        </p:spPr>
        <p:txBody>
          <a:bodyPr lIns="91425" tIns="91425" rIns="91425" bIns="91425" anchor="ctr" anchorCtr="0"/>
          <a:lstStyle>
            <a:lvl1pPr marL="0" marR="0" lvl="0" indent="0" algn="l" rtl="0">
              <a:spcBef>
                <a:spcPts val="1200"/>
              </a:spcBef>
              <a:spcAft>
                <a:spcPts val="0"/>
              </a:spcAft>
              <a:buClr>
                <a:srgbClr val="4C4C44"/>
              </a:buClr>
              <a:buFont typeface="Arial"/>
              <a:buNone/>
              <a:defRPr sz="23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2"/>
          </p:nvPr>
        </p:nvSpPr>
        <p:spPr>
          <a:xfrm>
            <a:off x="457200" y="2449511"/>
            <a:ext cx="4040100" cy="3951300"/>
          </a:xfrm>
          <a:prstGeom prst="rect">
            <a:avLst/>
          </a:prstGeom>
          <a:noFill/>
          <a:ln>
            <a:noFill/>
          </a:ln>
        </p:spPr>
        <p:txBody>
          <a:bodyPr lIns="91425" tIns="91425" rIns="91425" bIns="91425" anchor="t" anchorCtr="0"/>
          <a:lstStyle>
            <a:lvl1pPr marL="342900" marR="0" lvl="0" indent="-19050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1pPr>
            <a:lvl2pPr marL="742950" marR="0" lvl="1" indent="-15875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3"/>
          </p:nvPr>
        </p:nvSpPr>
        <p:spPr>
          <a:xfrm>
            <a:off x="4645025" y="1698986"/>
            <a:ext cx="4041900" cy="715500"/>
          </a:xfrm>
          <a:prstGeom prst="rect">
            <a:avLst/>
          </a:prstGeom>
          <a:noFill/>
          <a:ln>
            <a:noFill/>
          </a:ln>
        </p:spPr>
        <p:txBody>
          <a:bodyPr lIns="91425" tIns="91425" rIns="91425" bIns="91425" anchor="ctr" anchorCtr="0"/>
          <a:lstStyle>
            <a:lvl1pPr marL="0" marR="0" lvl="0" indent="0" algn="l" rtl="0">
              <a:spcBef>
                <a:spcPts val="1200"/>
              </a:spcBef>
              <a:spcAft>
                <a:spcPts val="0"/>
              </a:spcAft>
              <a:buClr>
                <a:srgbClr val="4C4C44"/>
              </a:buClr>
              <a:buFont typeface="Arial"/>
              <a:buNone/>
              <a:defRPr sz="23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4"/>
          </p:nvPr>
        </p:nvSpPr>
        <p:spPr>
          <a:xfrm>
            <a:off x="4645025" y="2449511"/>
            <a:ext cx="4041900" cy="3951300"/>
          </a:xfrm>
          <a:prstGeom prst="rect">
            <a:avLst/>
          </a:prstGeom>
          <a:noFill/>
          <a:ln>
            <a:noFill/>
          </a:ln>
        </p:spPr>
        <p:txBody>
          <a:bodyPr lIns="91425" tIns="91425" rIns="91425" bIns="91425" anchor="t" anchorCtr="0"/>
          <a:lstStyle>
            <a:lvl1pPr marL="342900" marR="0" lvl="0" indent="-19050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1pPr>
            <a:lvl2pPr marL="742950" marR="0" lvl="1" indent="-15875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dt" idx="10"/>
          </p:nvPr>
        </p:nvSpPr>
        <p:spPr>
          <a:xfrm>
            <a:off x="457200" y="6476998"/>
            <a:ext cx="2133600" cy="2742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ftr" idx="11"/>
          </p:nvPr>
        </p:nvSpPr>
        <p:spPr>
          <a:xfrm>
            <a:off x="2640596" y="6476998"/>
            <a:ext cx="5507700" cy="274200"/>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120"/>
        <p:cNvGrpSpPr/>
        <p:nvPr/>
      </p:nvGrpSpPr>
      <p:grpSpPr>
        <a:xfrm>
          <a:off x="0" y="0"/>
          <a:ext cx="0" cy="0"/>
          <a:chOff x="0" y="0"/>
          <a:chExt cx="0" cy="0"/>
        </a:xfrm>
      </p:grpSpPr>
      <p:sp>
        <p:nvSpPr>
          <p:cNvPr id="121" name="Shape 121"/>
          <p:cNvSpPr txBox="1"/>
          <p:nvPr/>
        </p:nvSpPr>
        <p:spPr>
          <a:xfrm>
            <a:off x="0" y="0"/>
            <a:ext cx="9144000" cy="12192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chemeClr val="lt1"/>
              </a:buClr>
              <a:buSzPct val="25000"/>
              <a:buFont typeface="Verdana"/>
              <a:buNone/>
            </a:pPr>
            <a:r>
              <a:rPr lang="en-US" sz="2700">
                <a:solidFill>
                  <a:schemeClr val="lt1"/>
                </a:solidFill>
                <a:latin typeface="Verdana"/>
                <a:ea typeface="Verdana"/>
                <a:cs typeface="Verdana"/>
                <a:sym typeface="Verdana"/>
              </a:rPr>
              <a:t>   </a:t>
            </a:r>
          </a:p>
        </p:txBody>
      </p:sp>
      <p:sp>
        <p:nvSpPr>
          <p:cNvPr id="122" name="Shape 122"/>
          <p:cNvSpPr txBox="1">
            <a:spLocks noGrp="1"/>
          </p:cNvSpPr>
          <p:nvPr>
            <p:ph type="title"/>
          </p:nvPr>
        </p:nvSpPr>
        <p:spPr>
          <a:xfrm>
            <a:off x="457200" y="81310"/>
            <a:ext cx="8229600" cy="888900"/>
          </a:xfrm>
          <a:prstGeom prst="rect">
            <a:avLst/>
          </a:prstGeom>
          <a:noFill/>
          <a:ln>
            <a:noFill/>
          </a:ln>
        </p:spPr>
        <p:txBody>
          <a:bodyPr lIns="91425" tIns="91425" rIns="91425" bIns="91425" anchor="ctr" anchorCtr="0"/>
          <a:lstStyle>
            <a:lvl1pPr marL="0" marR="0" lvl="0" indent="0" algn="l" rtl="0">
              <a:lnSpc>
                <a:spcPct val="92592"/>
              </a:lnSpc>
              <a:spcBef>
                <a:spcPts val="0"/>
              </a:spcBef>
              <a:spcAft>
                <a:spcPts val="0"/>
              </a:spcAft>
              <a:buNone/>
              <a:defRPr sz="2700" b="1" i="0" u="none" strike="noStrike" cap="none">
                <a:solidFill>
                  <a:srgbClr val="FFFFFF"/>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body" idx="1"/>
          </p:nvPr>
        </p:nvSpPr>
        <p:spPr>
          <a:xfrm>
            <a:off x="1146583" y="1729853"/>
            <a:ext cx="6773700" cy="4308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CA7700"/>
              </a:buClr>
              <a:buFont typeface="Arial"/>
              <a:buNone/>
              <a:defRPr sz="2000" b="1" i="0" u="none" strike="noStrike" cap="none">
                <a:solidFill>
                  <a:srgbClr val="CA7700"/>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body" idx="2"/>
          </p:nvPr>
        </p:nvSpPr>
        <p:spPr>
          <a:xfrm>
            <a:off x="1146582" y="2160693"/>
            <a:ext cx="6773700" cy="396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5F574F"/>
              </a:buClr>
              <a:buFont typeface="Arial"/>
              <a:buNone/>
              <a:defRPr sz="1800" b="0" i="0" u="none" strike="noStrike" cap="none">
                <a:solidFill>
                  <a:srgbClr val="5F574F"/>
                </a:solidFill>
                <a:latin typeface="Verdana"/>
                <a:ea typeface="Verdana"/>
                <a:cs typeface="Verdana"/>
                <a:sym typeface="Verdana"/>
              </a:defRPr>
            </a:lvl1pPr>
            <a:lvl2pPr marL="742950" marR="0" lvl="1" indent="-17145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2pPr>
            <a:lvl3pPr marL="914400" marR="0" lvl="2"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3pPr>
            <a:lvl4pPr marL="1371600" marR="0" lvl="3"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4pPr>
            <a:lvl5pPr marL="2057400" marR="0" lvl="4" indent="-114300" algn="l" rtl="0">
              <a:lnSpc>
                <a:spcPct val="100000"/>
              </a:lnSpc>
              <a:spcBef>
                <a:spcPts val="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pic>
        <p:nvPicPr>
          <p:cNvPr id="125" name="Shape 125" descr="C:\Users\mikel\Desktop\logo.png"/>
          <p:cNvPicPr preferRelativeResize="0"/>
          <p:nvPr/>
        </p:nvPicPr>
        <p:blipFill rotWithShape="1">
          <a:blip r:embed="rId2">
            <a:alphaModFix/>
          </a:blip>
          <a:srcRect/>
          <a:stretch/>
        </p:blipFill>
        <p:spPr>
          <a:xfrm>
            <a:off x="8001000" y="5638800"/>
            <a:ext cx="979500" cy="979500"/>
          </a:xfrm>
          <a:prstGeom prst="rect">
            <a:avLst/>
          </a:prstGeom>
          <a:noFill/>
          <a:ln>
            <a:noFill/>
          </a:ln>
        </p:spPr>
      </p:pic>
      <p:pic>
        <p:nvPicPr>
          <p:cNvPr id="126" name="Shape 126" descr="jdi.FNL.horiz PS1.jpg"/>
          <p:cNvPicPr preferRelativeResize="0"/>
          <p:nvPr/>
        </p:nvPicPr>
        <p:blipFill rotWithShape="1">
          <a:blip r:embed="rId3">
            <a:alphaModFix/>
          </a:blip>
          <a:srcRect/>
          <a:stretch/>
        </p:blipFill>
        <p:spPr>
          <a:xfrm>
            <a:off x="457200" y="6172201"/>
            <a:ext cx="2167200" cy="4571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no bullets)">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285750" algn="l" rtl="0">
              <a:spcBef>
                <a:spcPts val="1200"/>
              </a:spcBef>
              <a:spcAft>
                <a:spcPts val="0"/>
              </a:spcAft>
              <a:buClr>
                <a:srgbClr val="4C4C44"/>
              </a:buClr>
              <a:buFont typeface="Arial"/>
              <a:buNone/>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301" name="Shape 301"/>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02" name="Shape 302"/>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6925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and Content (bullets)">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10" name="Shape 310"/>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11" name="Shape 311"/>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3772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wo Content (no bullets)">
    <p:spTree>
      <p:nvGrpSpPr>
        <p:cNvPr id="1" name="Shape 27"/>
        <p:cNvGrpSpPr/>
        <p:nvPr/>
      </p:nvGrpSpPr>
      <p:grpSpPr>
        <a:xfrm>
          <a:off x="0" y="0"/>
          <a:ext cx="0" cy="0"/>
          <a:chOff x="0" y="0"/>
          <a:chExt cx="0" cy="0"/>
        </a:xfrm>
      </p:grpSpPr>
      <p:sp>
        <p:nvSpPr>
          <p:cNvPr id="28" name="Shape 28"/>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2" name="Shape 32"/>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04"/>
        <p:cNvGrpSpPr/>
        <p:nvPr/>
      </p:nvGrpSpPr>
      <p:grpSpPr>
        <a:xfrm>
          <a:off x="0" y="0"/>
          <a:ext cx="0" cy="0"/>
          <a:chOff x="0" y="0"/>
          <a:chExt cx="0" cy="0"/>
        </a:xfrm>
      </p:grpSpPr>
      <p:sp>
        <p:nvSpPr>
          <p:cNvPr id="205" name="Shape 205"/>
          <p:cNvSpPr txBox="1">
            <a:spLocks noGrp="1"/>
          </p:cNvSpPr>
          <p:nvPr>
            <p:ph type="ctrTitle"/>
          </p:nvPr>
        </p:nvSpPr>
        <p:spPr>
          <a:xfrm>
            <a:off x="685800" y="2286000"/>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5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subTitle" idx="1"/>
          </p:nvPr>
        </p:nvSpPr>
        <p:spPr>
          <a:xfrm>
            <a:off x="1371600" y="4343400"/>
            <a:ext cx="6400800" cy="17526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4C4C44"/>
              </a:buClr>
              <a:buFont typeface="Arial"/>
              <a:buNone/>
              <a:defRPr sz="2800" b="0" i="0" u="none" strike="noStrike" cap="none">
                <a:solidFill>
                  <a:srgbClr val="4C4C44"/>
                </a:solidFill>
                <a:latin typeface="Tahoma"/>
                <a:ea typeface="Tahoma"/>
                <a:cs typeface="Tahoma"/>
                <a:sym typeface="Tahoma"/>
              </a:defRPr>
            </a:lvl1pPr>
            <a:lvl2pPr marL="457200" marR="0" lvl="1" indent="0" algn="ctr" rtl="0">
              <a:spcBef>
                <a:spcPts val="1200"/>
              </a:spcBef>
              <a:spcAft>
                <a:spcPts val="0"/>
              </a:spcAft>
              <a:buClr>
                <a:srgbClr val="E9AE88"/>
              </a:buClr>
              <a:buFont typeface="Arial"/>
              <a:buNone/>
              <a:defRPr sz="2400" b="0" i="0" u="none" strike="noStrike" cap="none">
                <a:solidFill>
                  <a:srgbClr val="E9AE88"/>
                </a:solidFill>
                <a:latin typeface="Tahoma"/>
                <a:ea typeface="Tahoma"/>
                <a:cs typeface="Tahoma"/>
                <a:sym typeface="Tahoma"/>
              </a:defRPr>
            </a:lvl2pPr>
            <a:lvl3pPr marL="914400" marR="0" lvl="2" indent="0" algn="ctr" rtl="0">
              <a:spcBef>
                <a:spcPts val="1200"/>
              </a:spcBef>
              <a:spcAft>
                <a:spcPts val="0"/>
              </a:spcAft>
              <a:buClr>
                <a:srgbClr val="E9AE88"/>
              </a:buClr>
              <a:buFont typeface="Arial"/>
              <a:buNone/>
              <a:defRPr sz="2000" b="0" i="0" u="none" strike="noStrike" cap="none">
                <a:solidFill>
                  <a:srgbClr val="E9AE88"/>
                </a:solidFill>
                <a:latin typeface="Tahoma"/>
                <a:ea typeface="Tahoma"/>
                <a:cs typeface="Tahoma"/>
                <a:sym typeface="Tahoma"/>
              </a:defRPr>
            </a:lvl3pPr>
            <a:lvl4pPr marL="1371600" marR="0" lvl="3" indent="0" algn="ctr" rtl="0">
              <a:spcBef>
                <a:spcPts val="1200"/>
              </a:spcBef>
              <a:spcAft>
                <a:spcPts val="0"/>
              </a:spcAft>
              <a:buClr>
                <a:srgbClr val="E9AE88"/>
              </a:buClr>
              <a:buFont typeface="Arial"/>
              <a:buNone/>
              <a:defRPr sz="1800" b="0" i="0" u="none" strike="noStrike" cap="none">
                <a:solidFill>
                  <a:srgbClr val="E9AE88"/>
                </a:solidFill>
                <a:latin typeface="Tahoma"/>
                <a:ea typeface="Tahoma"/>
                <a:cs typeface="Tahoma"/>
                <a:sym typeface="Tahoma"/>
              </a:defRPr>
            </a:lvl4pPr>
            <a:lvl5pPr marL="1828800" marR="0" lvl="4" indent="0" algn="ctr" rtl="0">
              <a:spcBef>
                <a:spcPts val="1200"/>
              </a:spcBef>
              <a:spcAft>
                <a:spcPts val="0"/>
              </a:spcAft>
              <a:buClr>
                <a:srgbClr val="E9AE88"/>
              </a:buClr>
              <a:buFont typeface="Arial"/>
              <a:buNone/>
              <a:defRPr sz="1600" b="0" i="0" u="none" strike="noStrike" cap="none">
                <a:solidFill>
                  <a:srgbClr val="E9AE88"/>
                </a:solidFill>
                <a:latin typeface="Tahoma"/>
                <a:ea typeface="Tahoma"/>
                <a:cs typeface="Tahoma"/>
                <a:sym typeface="Tahoma"/>
              </a:defRPr>
            </a:lvl5pPr>
            <a:lvl6pPr marL="2286000" marR="0" lvl="5"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6pPr>
            <a:lvl7pPr marL="2743200" marR="0" lvl="6"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7pPr>
            <a:lvl8pPr marL="3200400" marR="0" lvl="7"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8pPr>
            <a:lvl9pPr marL="3657600" marR="0" lvl="8"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9pPr>
          </a:lstStyle>
          <a:p>
            <a:endParaRPr/>
          </a:p>
        </p:txBody>
      </p:sp>
      <p:cxnSp>
        <p:nvCxnSpPr>
          <p:cNvPr id="207" name="Shape 207"/>
          <p:cNvCxnSpPr/>
          <p:nvPr/>
        </p:nvCxnSpPr>
        <p:spPr>
          <a:xfrm>
            <a:off x="457200" y="4038600"/>
            <a:ext cx="8229600" cy="0"/>
          </a:xfrm>
          <a:prstGeom prst="straightConnector1">
            <a:avLst/>
          </a:prstGeom>
          <a:noFill/>
          <a:ln w="38100" cap="flat" cmpd="sng">
            <a:solidFill>
              <a:schemeClr val="dk1"/>
            </a:solidFill>
            <a:prstDash val="solid"/>
            <a:round/>
            <a:headEnd type="none" w="med" len="med"/>
            <a:tailEnd type="none" w="med" len="med"/>
          </a:ln>
        </p:spPr>
      </p:cxnSp>
      <p:pic>
        <p:nvPicPr>
          <p:cNvPr id="208" name="Shape 208" descr="jdi.FNL.horiz.jpg"/>
          <p:cNvPicPr preferRelativeResize="0"/>
          <p:nvPr/>
        </p:nvPicPr>
        <p:blipFill rotWithShape="1">
          <a:blip r:embed="rId2">
            <a:alphaModFix/>
          </a:blip>
          <a:srcRect/>
          <a:stretch/>
        </p:blipFill>
        <p:spPr>
          <a:xfrm>
            <a:off x="1562100" y="231829"/>
            <a:ext cx="6019800" cy="1771500"/>
          </a:xfrm>
          <a:prstGeom prst="rect">
            <a:avLst/>
          </a:prstGeom>
          <a:noFill/>
          <a:ln>
            <a:noFill/>
          </a:ln>
        </p:spPr>
      </p:pic>
      <p:sp>
        <p:nvSpPr>
          <p:cNvPr id="209" name="Shape 209"/>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Only">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12" name="Shape 212"/>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13" name="Shape 213"/>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ext">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16" name="Shape 216"/>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17" name="Shape 217"/>
          <p:cNvSpPr txBox="1">
            <a:spLocks noGrp="1"/>
          </p:cNvSpPr>
          <p:nvPr>
            <p:ph type="body" idx="1"/>
          </p:nvPr>
        </p:nvSpPr>
        <p:spPr>
          <a:xfrm>
            <a:off x="457200" y="1752600"/>
            <a:ext cx="8229600" cy="4724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800" b="0" i="0" u="none" strike="noStrike" cap="none">
                <a:solidFill>
                  <a:srgbClr val="4C4C44"/>
                </a:solidFill>
                <a:latin typeface="Tahoma"/>
                <a:ea typeface="Tahoma"/>
                <a:cs typeface="Tahoma"/>
                <a:sym typeface="Tahoma"/>
              </a:defRPr>
            </a:lvl1pPr>
            <a:lvl2pPr marL="0" marR="0" lvl="1" indent="0" algn="l" rtl="0">
              <a:spcBef>
                <a:spcPts val="1200"/>
              </a:spcBef>
              <a:spcAft>
                <a:spcPts val="0"/>
              </a:spcAft>
              <a:buClr>
                <a:srgbClr val="4C4C44"/>
              </a:buClr>
              <a:buFont typeface="Arial"/>
              <a:buNone/>
              <a:defRPr sz="2400" b="0" i="0" u="none" strike="noStrike" cap="none">
                <a:solidFill>
                  <a:srgbClr val="4C4C44"/>
                </a:solidFill>
                <a:latin typeface="Tahoma"/>
                <a:ea typeface="Tahoma"/>
                <a:cs typeface="Tahoma"/>
                <a:sym typeface="Tahoma"/>
              </a:defRPr>
            </a:lvl2pPr>
            <a:lvl3pPr marL="0" marR="0" lvl="2" indent="0" algn="l" rtl="0">
              <a:spcBef>
                <a:spcPts val="1200"/>
              </a:spcBef>
              <a:spcAft>
                <a:spcPts val="0"/>
              </a:spcAft>
              <a:buClr>
                <a:srgbClr val="4C4C44"/>
              </a:buClr>
              <a:buFont typeface="Arial"/>
              <a:buNone/>
              <a:defRPr sz="2000" b="0" i="0" u="none" strike="noStrike" cap="none">
                <a:solidFill>
                  <a:srgbClr val="4C4C44"/>
                </a:solidFill>
                <a:latin typeface="Tahoma"/>
                <a:ea typeface="Tahoma"/>
                <a:cs typeface="Tahoma"/>
                <a:sym typeface="Tahoma"/>
              </a:defRPr>
            </a:lvl3pPr>
            <a:lvl4pPr marL="0" marR="0" lvl="3" indent="0" algn="l" rtl="0">
              <a:spcBef>
                <a:spcPts val="1200"/>
              </a:spcBef>
              <a:spcAft>
                <a:spcPts val="0"/>
              </a:spcAft>
              <a:buClr>
                <a:srgbClr val="4C4C44"/>
              </a:buClr>
              <a:buFont typeface="Arial"/>
              <a:buNone/>
              <a:defRPr sz="1800" b="0" i="0" u="none" strike="noStrike" cap="none">
                <a:solidFill>
                  <a:srgbClr val="4C4C44"/>
                </a:solidFill>
                <a:latin typeface="Tahoma"/>
                <a:ea typeface="Tahoma"/>
                <a:cs typeface="Tahoma"/>
                <a:sym typeface="Tahoma"/>
              </a:defRPr>
            </a:lvl4pPr>
            <a:lvl5pPr marL="0" marR="0" lvl="4" indent="0" algn="l" rtl="0">
              <a:spcBef>
                <a:spcPts val="1200"/>
              </a:spcBef>
              <a:spcAft>
                <a:spcPts val="0"/>
              </a:spcAft>
              <a:buClr>
                <a:srgbClr val="4C4C44"/>
              </a:buClr>
              <a:buFont typeface="Arial"/>
              <a:buNone/>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ulleted Text">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21" name="Shape 221"/>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22" name="Shape 222"/>
          <p:cNvSpPr txBox="1">
            <a:spLocks noGrp="1"/>
          </p:cNvSpPr>
          <p:nvPr>
            <p:ph type="body" idx="1"/>
          </p:nvPr>
        </p:nvSpPr>
        <p:spPr>
          <a:xfrm>
            <a:off x="457200" y="1752600"/>
            <a:ext cx="8229600" cy="4419600"/>
          </a:xfrm>
          <a:prstGeom prst="rect">
            <a:avLst/>
          </a:prstGeom>
          <a:noFill/>
          <a:ln>
            <a:noFill/>
          </a:ln>
        </p:spPr>
        <p:txBody>
          <a:bodyPr lIns="91425" tIns="91425" rIns="91425" bIns="91425" anchor="t" anchorCtr="0"/>
          <a:lstStyle>
            <a:lvl1pPr marL="342900" marR="0" lvl="0" indent="-165100" algn="l" rtl="0">
              <a:spcBef>
                <a:spcPts val="1200"/>
              </a:spcBef>
              <a:spcAft>
                <a:spcPts val="0"/>
              </a:spcAft>
              <a:buClr>
                <a:srgbClr val="4C4C44"/>
              </a:buClr>
              <a:buSzPct val="100000"/>
              <a:buFont typeface="Arial"/>
              <a:buChar char="•"/>
              <a:defRPr sz="28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body" idx="1"/>
          </p:nvPr>
        </p:nvSpPr>
        <p:spPr>
          <a:xfrm>
            <a:off x="457200" y="1752600"/>
            <a:ext cx="8229600" cy="43737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285750" algn="l" rtl="0">
              <a:spcBef>
                <a:spcPts val="1200"/>
              </a:spcBef>
              <a:spcAft>
                <a:spcPts val="0"/>
              </a:spcAft>
              <a:buClr>
                <a:srgbClr val="4C4C44"/>
              </a:buClr>
              <a:buFont typeface="Arial"/>
              <a:buNone/>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27" name="Shape 227"/>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28" name="Shape 228"/>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9"/>
        <p:cNvGrpSpPr/>
        <p:nvPr/>
      </p:nvGrpSpPr>
      <p:grpSpPr>
        <a:xfrm>
          <a:off x="0" y="0"/>
          <a:ext cx="0" cy="0"/>
          <a:chOff x="0" y="0"/>
          <a:chExt cx="0" cy="0"/>
        </a:xfrm>
      </p:grpSpPr>
      <p:sp>
        <p:nvSpPr>
          <p:cNvPr id="230" name="Shape 230"/>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Image with Title">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33" name="Shape 233"/>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34" name="Shape 234"/>
          <p:cNvSpPr>
            <a:spLocks noGrp="1"/>
          </p:cNvSpPr>
          <p:nvPr>
            <p:ph type="pic" idx="2"/>
          </p:nvPr>
        </p:nvSpPr>
        <p:spPr>
          <a:xfrm>
            <a:off x="457200" y="1752600"/>
            <a:ext cx="8229600" cy="38862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body" idx="1"/>
          </p:nvPr>
        </p:nvSpPr>
        <p:spPr>
          <a:xfrm>
            <a:off x="381000" y="5638800"/>
            <a:ext cx="7315200" cy="533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Tahoma"/>
                <a:ea typeface="Tahoma"/>
                <a:cs typeface="Tahoma"/>
                <a:sym typeface="Tahom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457200" y="1752600"/>
            <a:ext cx="8229600" cy="4373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40" name="Shape 240"/>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41" name="Shape 241"/>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Image only">
    <p:spTree>
      <p:nvGrpSpPr>
        <p:cNvPr id="1" name="Shape 242"/>
        <p:cNvGrpSpPr/>
        <p:nvPr/>
      </p:nvGrpSpPr>
      <p:grpSpPr>
        <a:xfrm>
          <a:off x="0" y="0"/>
          <a:ext cx="0" cy="0"/>
          <a:chOff x="0" y="0"/>
          <a:chExt cx="0" cy="0"/>
        </a:xfrm>
      </p:grpSpPr>
      <p:sp>
        <p:nvSpPr>
          <p:cNvPr id="243" name="Shape 243"/>
          <p:cNvSpPr>
            <a:spLocks noGrp="1"/>
          </p:cNvSpPr>
          <p:nvPr>
            <p:ph type="pic" idx="2"/>
          </p:nvPr>
        </p:nvSpPr>
        <p:spPr>
          <a:xfrm>
            <a:off x="457200" y="457200"/>
            <a:ext cx="8229600" cy="51054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body" idx="1"/>
          </p:nvPr>
        </p:nvSpPr>
        <p:spPr>
          <a:xfrm>
            <a:off x="381000" y="5562600"/>
            <a:ext cx="7315200" cy="533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Tahoma"/>
                <a:ea typeface="Tahoma"/>
                <a:cs typeface="Tahoma"/>
                <a:sym typeface="Tahom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246"/>
        <p:cNvGrpSpPr/>
        <p:nvPr/>
      </p:nvGrpSpPr>
      <p:grpSpPr>
        <a:xfrm>
          <a:off x="0" y="0"/>
          <a:ext cx="0" cy="0"/>
          <a:chOff x="0" y="0"/>
          <a:chExt cx="0" cy="0"/>
        </a:xfrm>
      </p:grpSpPr>
      <p:sp>
        <p:nvSpPr>
          <p:cNvPr id="247" name="Shape 247"/>
          <p:cNvSpPr txBox="1">
            <a:spLocks noGrp="1"/>
          </p:cNvSpPr>
          <p:nvPr>
            <p:ph type="ctrTitle"/>
          </p:nvPr>
        </p:nvSpPr>
        <p:spPr>
          <a:xfrm>
            <a:off x="685800" y="2286000"/>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5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subTitle" idx="1"/>
          </p:nvPr>
        </p:nvSpPr>
        <p:spPr>
          <a:xfrm>
            <a:off x="1371600" y="4343400"/>
            <a:ext cx="6400800" cy="17526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4C4C44"/>
              </a:buClr>
              <a:buFont typeface="Arial"/>
              <a:buNone/>
              <a:defRPr sz="2800" b="0" i="0" u="none" strike="noStrike" cap="none">
                <a:solidFill>
                  <a:srgbClr val="4C4C44"/>
                </a:solidFill>
                <a:latin typeface="Tahoma"/>
                <a:ea typeface="Tahoma"/>
                <a:cs typeface="Tahoma"/>
                <a:sym typeface="Tahoma"/>
              </a:defRPr>
            </a:lvl1pPr>
            <a:lvl2pPr marL="457200" marR="0" lvl="1" indent="0" algn="ctr" rtl="0">
              <a:spcBef>
                <a:spcPts val="1200"/>
              </a:spcBef>
              <a:spcAft>
                <a:spcPts val="0"/>
              </a:spcAft>
              <a:buClr>
                <a:srgbClr val="E9AE88"/>
              </a:buClr>
              <a:buFont typeface="Arial"/>
              <a:buNone/>
              <a:defRPr sz="2400" b="0" i="0" u="none" strike="noStrike" cap="none">
                <a:solidFill>
                  <a:srgbClr val="E9AE88"/>
                </a:solidFill>
                <a:latin typeface="Tahoma"/>
                <a:ea typeface="Tahoma"/>
                <a:cs typeface="Tahoma"/>
                <a:sym typeface="Tahoma"/>
              </a:defRPr>
            </a:lvl2pPr>
            <a:lvl3pPr marL="914400" marR="0" lvl="2" indent="0" algn="ctr" rtl="0">
              <a:spcBef>
                <a:spcPts val="1200"/>
              </a:spcBef>
              <a:spcAft>
                <a:spcPts val="0"/>
              </a:spcAft>
              <a:buClr>
                <a:srgbClr val="E9AE88"/>
              </a:buClr>
              <a:buFont typeface="Arial"/>
              <a:buNone/>
              <a:defRPr sz="2000" b="0" i="0" u="none" strike="noStrike" cap="none">
                <a:solidFill>
                  <a:srgbClr val="E9AE88"/>
                </a:solidFill>
                <a:latin typeface="Tahoma"/>
                <a:ea typeface="Tahoma"/>
                <a:cs typeface="Tahoma"/>
                <a:sym typeface="Tahoma"/>
              </a:defRPr>
            </a:lvl3pPr>
            <a:lvl4pPr marL="1371600" marR="0" lvl="3" indent="0" algn="ctr" rtl="0">
              <a:spcBef>
                <a:spcPts val="1200"/>
              </a:spcBef>
              <a:spcAft>
                <a:spcPts val="0"/>
              </a:spcAft>
              <a:buClr>
                <a:srgbClr val="E9AE88"/>
              </a:buClr>
              <a:buFont typeface="Arial"/>
              <a:buNone/>
              <a:defRPr sz="1800" b="0" i="0" u="none" strike="noStrike" cap="none">
                <a:solidFill>
                  <a:srgbClr val="E9AE88"/>
                </a:solidFill>
                <a:latin typeface="Tahoma"/>
                <a:ea typeface="Tahoma"/>
                <a:cs typeface="Tahoma"/>
                <a:sym typeface="Tahoma"/>
              </a:defRPr>
            </a:lvl4pPr>
            <a:lvl5pPr marL="1828800" marR="0" lvl="4" indent="0" algn="ctr" rtl="0">
              <a:spcBef>
                <a:spcPts val="1200"/>
              </a:spcBef>
              <a:spcAft>
                <a:spcPts val="0"/>
              </a:spcAft>
              <a:buClr>
                <a:srgbClr val="E9AE88"/>
              </a:buClr>
              <a:buFont typeface="Arial"/>
              <a:buNone/>
              <a:defRPr sz="1600" b="0" i="0" u="none" strike="noStrike" cap="none">
                <a:solidFill>
                  <a:srgbClr val="E9AE88"/>
                </a:solidFill>
                <a:latin typeface="Tahoma"/>
                <a:ea typeface="Tahoma"/>
                <a:cs typeface="Tahoma"/>
                <a:sym typeface="Tahoma"/>
              </a:defRPr>
            </a:lvl5pPr>
            <a:lvl6pPr marL="2286000" marR="0" lvl="5"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6pPr>
            <a:lvl7pPr marL="2743200" marR="0" lvl="6"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7pPr>
            <a:lvl8pPr marL="3200400" marR="0" lvl="7"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8pPr>
            <a:lvl9pPr marL="3657600" marR="0" lvl="8"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9pPr>
          </a:lstStyle>
          <a:p>
            <a:endParaRPr/>
          </a:p>
        </p:txBody>
      </p:sp>
      <p:sp>
        <p:nvSpPr>
          <p:cNvPr id="249" name="Shape 249"/>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50" name="Shape 250" descr="jdi.FNL.horiz.jpg"/>
          <p:cNvPicPr preferRelativeResize="0"/>
          <p:nvPr/>
        </p:nvPicPr>
        <p:blipFill rotWithShape="1">
          <a:blip r:embed="rId2">
            <a:alphaModFix/>
          </a:blip>
          <a:srcRect/>
          <a:stretch/>
        </p:blipFill>
        <p:spPr>
          <a:xfrm>
            <a:off x="5410200" y="5638800"/>
            <a:ext cx="3429000" cy="1009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bullets)">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457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body" idx="2"/>
          </p:nvPr>
        </p:nvSpPr>
        <p:spPr>
          <a:xfrm>
            <a:off x="457200" y="2251075"/>
            <a:ext cx="4040100" cy="39513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7145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3"/>
          </p:nvPr>
        </p:nvSpPr>
        <p:spPr>
          <a:xfrm>
            <a:off x="4645025" y="1611312"/>
            <a:ext cx="4041900" cy="639899"/>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4"/>
          </p:nvPr>
        </p:nvSpPr>
        <p:spPr>
          <a:xfrm>
            <a:off x="4645025" y="2251075"/>
            <a:ext cx="4041900" cy="39513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7145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2pPr>
            <a:lvl3pPr marL="1143000" marR="0" lvl="2"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3pPr>
            <a:lvl4pPr marL="1600200" marR="0" lvl="3"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6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9" name="Shape 39"/>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40" name="Shape 40"/>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Left Image with Text">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53" name="Shape 253"/>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54" name="Shape 254"/>
          <p:cNvSpPr>
            <a:spLocks noGrp="1"/>
          </p:cNvSpPr>
          <p:nvPr>
            <p:ph type="pic" idx="2"/>
          </p:nvPr>
        </p:nvSpPr>
        <p:spPr>
          <a:xfrm>
            <a:off x="457200" y="1752600"/>
            <a:ext cx="3657600" cy="41148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body" idx="1"/>
          </p:nvPr>
        </p:nvSpPr>
        <p:spPr>
          <a:xfrm>
            <a:off x="4419600" y="1752600"/>
            <a:ext cx="4267200" cy="43707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285750" algn="l" rtl="0">
              <a:spcBef>
                <a:spcPts val="1200"/>
              </a:spcBef>
              <a:spcAft>
                <a:spcPts val="0"/>
              </a:spcAft>
              <a:buClr>
                <a:srgbClr val="4C4C44"/>
              </a:buClr>
              <a:buFont typeface="Arial"/>
              <a:buNone/>
              <a:defRPr sz="2400" b="0" i="0" u="none" strike="noStrike" cap="none">
                <a:solidFill>
                  <a:srgbClr val="4C4C44"/>
                </a:solidFill>
                <a:latin typeface="Tahoma"/>
                <a:ea typeface="Tahoma"/>
                <a:cs typeface="Tahoma"/>
                <a:sym typeface="Tahoma"/>
              </a:defRPr>
            </a:lvl2pPr>
            <a:lvl3pPr marL="1143000" marR="0" lvl="2" indent="-228600" algn="l" rtl="0">
              <a:spcBef>
                <a:spcPts val="1200"/>
              </a:spcBef>
              <a:spcAft>
                <a:spcPts val="0"/>
              </a:spcAft>
              <a:buClr>
                <a:srgbClr val="4C4C44"/>
              </a:buClr>
              <a:buFont typeface="Arial"/>
              <a:buNone/>
              <a:defRPr sz="2000" b="0" i="0" u="none" strike="noStrike" cap="none">
                <a:solidFill>
                  <a:srgbClr val="4C4C44"/>
                </a:solidFill>
                <a:latin typeface="Tahoma"/>
                <a:ea typeface="Tahoma"/>
                <a:cs typeface="Tahoma"/>
                <a:sym typeface="Tahoma"/>
              </a:defRPr>
            </a:lvl3pPr>
            <a:lvl4pPr marL="1600200" marR="0" lvl="3" indent="-228600" algn="l" rtl="0">
              <a:spcBef>
                <a:spcPts val="1200"/>
              </a:spcBef>
              <a:spcAft>
                <a:spcPts val="0"/>
              </a:spcAft>
              <a:buClr>
                <a:srgbClr val="4C4C44"/>
              </a:buClr>
              <a:buFont typeface="Arial"/>
              <a:buNone/>
              <a:defRPr sz="1800" b="0" i="0" u="none" strike="noStrike" cap="none">
                <a:solidFill>
                  <a:srgbClr val="4C4C44"/>
                </a:solidFill>
                <a:latin typeface="Tahoma"/>
                <a:ea typeface="Tahoma"/>
                <a:cs typeface="Tahoma"/>
                <a:sym typeface="Tahoma"/>
              </a:defRPr>
            </a:lvl4pPr>
            <a:lvl5pPr marL="2057400" marR="0" lvl="4" indent="-228600" algn="l" rtl="0">
              <a:spcBef>
                <a:spcPts val="1200"/>
              </a:spcBef>
              <a:spcAft>
                <a:spcPts val="0"/>
              </a:spcAft>
              <a:buClr>
                <a:srgbClr val="4C4C44"/>
              </a:buClr>
              <a:buFont typeface="Arial"/>
              <a:buNone/>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body" idx="3"/>
          </p:nvPr>
        </p:nvSpPr>
        <p:spPr>
          <a:xfrm>
            <a:off x="381000" y="5867400"/>
            <a:ext cx="3657600" cy="30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Tahoma"/>
                <a:ea typeface="Tahoma"/>
                <a:cs typeface="Tahoma"/>
                <a:sym typeface="Tahom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Right Image with Text">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60" name="Shape 260"/>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61" name="Shape 261"/>
          <p:cNvSpPr>
            <a:spLocks noGrp="1"/>
          </p:cNvSpPr>
          <p:nvPr>
            <p:ph type="pic" idx="2"/>
          </p:nvPr>
        </p:nvSpPr>
        <p:spPr>
          <a:xfrm>
            <a:off x="5029200" y="1828800"/>
            <a:ext cx="3657600" cy="33528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1"/>
          </p:nvPr>
        </p:nvSpPr>
        <p:spPr>
          <a:xfrm>
            <a:off x="457200" y="1828800"/>
            <a:ext cx="4267200" cy="43707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285750" algn="l" rtl="0">
              <a:spcBef>
                <a:spcPts val="1200"/>
              </a:spcBef>
              <a:spcAft>
                <a:spcPts val="0"/>
              </a:spcAft>
              <a:buClr>
                <a:srgbClr val="4C4C44"/>
              </a:buClr>
              <a:buFont typeface="Arial"/>
              <a:buNone/>
              <a:defRPr sz="2400" b="0" i="0" u="none" strike="noStrike" cap="none">
                <a:solidFill>
                  <a:srgbClr val="4C4C44"/>
                </a:solidFill>
                <a:latin typeface="Tahoma"/>
                <a:ea typeface="Tahoma"/>
                <a:cs typeface="Tahoma"/>
                <a:sym typeface="Tahoma"/>
              </a:defRPr>
            </a:lvl2pPr>
            <a:lvl3pPr marL="1143000" marR="0" lvl="2" indent="-228600" algn="l" rtl="0">
              <a:spcBef>
                <a:spcPts val="1200"/>
              </a:spcBef>
              <a:spcAft>
                <a:spcPts val="0"/>
              </a:spcAft>
              <a:buClr>
                <a:srgbClr val="4C4C44"/>
              </a:buClr>
              <a:buFont typeface="Arial"/>
              <a:buNone/>
              <a:defRPr sz="2000" b="0" i="0" u="none" strike="noStrike" cap="none">
                <a:solidFill>
                  <a:srgbClr val="4C4C44"/>
                </a:solidFill>
                <a:latin typeface="Tahoma"/>
                <a:ea typeface="Tahoma"/>
                <a:cs typeface="Tahoma"/>
                <a:sym typeface="Tahoma"/>
              </a:defRPr>
            </a:lvl3pPr>
            <a:lvl4pPr marL="1600200" marR="0" lvl="3" indent="-228600" algn="l" rtl="0">
              <a:spcBef>
                <a:spcPts val="1200"/>
              </a:spcBef>
              <a:spcAft>
                <a:spcPts val="0"/>
              </a:spcAft>
              <a:buClr>
                <a:srgbClr val="4C4C44"/>
              </a:buClr>
              <a:buFont typeface="Arial"/>
              <a:buNone/>
              <a:defRPr sz="1800" b="0" i="0" u="none" strike="noStrike" cap="none">
                <a:solidFill>
                  <a:srgbClr val="4C4C44"/>
                </a:solidFill>
                <a:latin typeface="Tahoma"/>
                <a:ea typeface="Tahoma"/>
                <a:cs typeface="Tahoma"/>
                <a:sym typeface="Tahoma"/>
              </a:defRPr>
            </a:lvl4pPr>
            <a:lvl5pPr marL="2057400" marR="0" lvl="4" indent="-228600" algn="l" rtl="0">
              <a:spcBef>
                <a:spcPts val="1200"/>
              </a:spcBef>
              <a:spcAft>
                <a:spcPts val="0"/>
              </a:spcAft>
              <a:buClr>
                <a:srgbClr val="4C4C44"/>
              </a:buClr>
              <a:buFont typeface="Arial"/>
              <a:buNone/>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txBox="1">
            <a:spLocks noGrp="1"/>
          </p:cNvSpPr>
          <p:nvPr>
            <p:ph type="body" idx="3"/>
          </p:nvPr>
        </p:nvSpPr>
        <p:spPr>
          <a:xfrm>
            <a:off x="4953000" y="5257800"/>
            <a:ext cx="3733800" cy="30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Tahoma"/>
                <a:ea typeface="Tahoma"/>
                <a:cs typeface="Tahoma"/>
                <a:sym typeface="Tahom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4" name="Shape 264"/>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Left Image with Bulleted Text">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67" name="Shape 267"/>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68" name="Shape 268"/>
          <p:cNvSpPr>
            <a:spLocks noGrp="1"/>
          </p:cNvSpPr>
          <p:nvPr>
            <p:ph type="pic" idx="2"/>
          </p:nvPr>
        </p:nvSpPr>
        <p:spPr>
          <a:xfrm>
            <a:off x="457200" y="1752600"/>
            <a:ext cx="3657600" cy="41910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body" idx="1"/>
          </p:nvPr>
        </p:nvSpPr>
        <p:spPr>
          <a:xfrm>
            <a:off x="4343400" y="1752600"/>
            <a:ext cx="4343400" cy="4370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body" idx="3"/>
          </p:nvPr>
        </p:nvSpPr>
        <p:spPr>
          <a:xfrm>
            <a:off x="381000" y="5943600"/>
            <a:ext cx="3657600" cy="30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Tahoma"/>
                <a:ea typeface="Tahoma"/>
                <a:cs typeface="Tahoma"/>
                <a:sym typeface="Tahom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Right Image with Bulleted Text">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74" name="Shape 274"/>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75" name="Shape 275"/>
          <p:cNvSpPr>
            <a:spLocks noGrp="1"/>
          </p:cNvSpPr>
          <p:nvPr>
            <p:ph type="pic" idx="2"/>
          </p:nvPr>
        </p:nvSpPr>
        <p:spPr>
          <a:xfrm>
            <a:off x="5029200" y="1752600"/>
            <a:ext cx="3657600" cy="34290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body" idx="1"/>
          </p:nvPr>
        </p:nvSpPr>
        <p:spPr>
          <a:xfrm>
            <a:off x="457200" y="1752600"/>
            <a:ext cx="4343400" cy="4370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body" idx="3"/>
          </p:nvPr>
        </p:nvSpPr>
        <p:spPr>
          <a:xfrm>
            <a:off x="4953000" y="5181600"/>
            <a:ext cx="3657600" cy="30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Tahoma"/>
                <a:ea typeface="Tahoma"/>
                <a:cs typeface="Tahoma"/>
                <a:sym typeface="Tahom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wo-Column Text">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81" name="Shape 281"/>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82" name="Shape 282"/>
          <p:cNvSpPr txBox="1">
            <a:spLocks noGrp="1"/>
          </p:cNvSpPr>
          <p:nvPr>
            <p:ph type="body" idx="1"/>
          </p:nvPr>
        </p:nvSpPr>
        <p:spPr>
          <a:xfrm>
            <a:off x="457200" y="1752600"/>
            <a:ext cx="4038600" cy="44196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285750" algn="l" rtl="0">
              <a:spcBef>
                <a:spcPts val="1200"/>
              </a:spcBef>
              <a:spcAft>
                <a:spcPts val="0"/>
              </a:spcAft>
              <a:buClr>
                <a:srgbClr val="4C4C44"/>
              </a:buClr>
              <a:buFont typeface="Arial"/>
              <a:buNone/>
              <a:defRPr sz="2400" b="0" i="0" u="none" strike="noStrike" cap="none">
                <a:solidFill>
                  <a:srgbClr val="4C4C44"/>
                </a:solidFill>
                <a:latin typeface="Tahoma"/>
                <a:ea typeface="Tahoma"/>
                <a:cs typeface="Tahoma"/>
                <a:sym typeface="Tahoma"/>
              </a:defRPr>
            </a:lvl2pPr>
            <a:lvl3pPr marL="1143000" marR="0" lvl="2" indent="-228600" algn="l" rtl="0">
              <a:spcBef>
                <a:spcPts val="1200"/>
              </a:spcBef>
              <a:spcAft>
                <a:spcPts val="0"/>
              </a:spcAft>
              <a:buClr>
                <a:srgbClr val="4C4C44"/>
              </a:buClr>
              <a:buFont typeface="Arial"/>
              <a:buNone/>
              <a:defRPr sz="2000" b="0" i="0" u="none" strike="noStrike" cap="none">
                <a:solidFill>
                  <a:srgbClr val="4C4C44"/>
                </a:solidFill>
                <a:latin typeface="Tahoma"/>
                <a:ea typeface="Tahoma"/>
                <a:cs typeface="Tahoma"/>
                <a:sym typeface="Tahoma"/>
              </a:defRPr>
            </a:lvl3pPr>
            <a:lvl4pPr marL="1600200" marR="0" lvl="3" indent="-228600" algn="l" rtl="0">
              <a:spcBef>
                <a:spcPts val="1200"/>
              </a:spcBef>
              <a:spcAft>
                <a:spcPts val="0"/>
              </a:spcAft>
              <a:buClr>
                <a:srgbClr val="4C4C44"/>
              </a:buClr>
              <a:buFont typeface="Arial"/>
              <a:buNone/>
              <a:defRPr sz="1800" b="0" i="0" u="none" strike="noStrike" cap="none">
                <a:solidFill>
                  <a:srgbClr val="4C4C44"/>
                </a:solidFill>
                <a:latin typeface="Tahoma"/>
                <a:ea typeface="Tahoma"/>
                <a:cs typeface="Tahoma"/>
                <a:sym typeface="Tahoma"/>
              </a:defRPr>
            </a:lvl4pPr>
            <a:lvl5pPr marL="2057400" marR="0" lvl="4" indent="-228600" algn="l" rtl="0">
              <a:spcBef>
                <a:spcPts val="1200"/>
              </a:spcBef>
              <a:spcAft>
                <a:spcPts val="0"/>
              </a:spcAft>
              <a:buClr>
                <a:srgbClr val="4C4C44"/>
              </a:buClr>
              <a:buFont typeface="Arial"/>
              <a:buNone/>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body" idx="2"/>
          </p:nvPr>
        </p:nvSpPr>
        <p:spPr>
          <a:xfrm>
            <a:off x="4648200" y="1752600"/>
            <a:ext cx="4038600" cy="44196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Tahoma"/>
                <a:ea typeface="Tahoma"/>
                <a:cs typeface="Tahoma"/>
                <a:sym typeface="Tahoma"/>
              </a:defRPr>
            </a:lvl1pPr>
            <a:lvl2pPr marL="742950" marR="0" lvl="1" indent="-285750" algn="l" rtl="0">
              <a:spcBef>
                <a:spcPts val="1200"/>
              </a:spcBef>
              <a:spcAft>
                <a:spcPts val="0"/>
              </a:spcAft>
              <a:buClr>
                <a:srgbClr val="4C4C44"/>
              </a:buClr>
              <a:buFont typeface="Arial"/>
              <a:buNone/>
              <a:defRPr sz="2400" b="0" i="0" u="none" strike="noStrike" cap="none">
                <a:solidFill>
                  <a:srgbClr val="4C4C44"/>
                </a:solidFill>
                <a:latin typeface="Tahoma"/>
                <a:ea typeface="Tahoma"/>
                <a:cs typeface="Tahoma"/>
                <a:sym typeface="Tahoma"/>
              </a:defRPr>
            </a:lvl2pPr>
            <a:lvl3pPr marL="1143000" marR="0" lvl="2" indent="-228600" algn="l" rtl="0">
              <a:spcBef>
                <a:spcPts val="1200"/>
              </a:spcBef>
              <a:spcAft>
                <a:spcPts val="0"/>
              </a:spcAft>
              <a:buClr>
                <a:srgbClr val="4C4C44"/>
              </a:buClr>
              <a:buFont typeface="Arial"/>
              <a:buNone/>
              <a:defRPr sz="2000" b="0" i="0" u="none" strike="noStrike" cap="none">
                <a:solidFill>
                  <a:srgbClr val="4C4C44"/>
                </a:solidFill>
                <a:latin typeface="Tahoma"/>
                <a:ea typeface="Tahoma"/>
                <a:cs typeface="Tahoma"/>
                <a:sym typeface="Tahoma"/>
              </a:defRPr>
            </a:lvl3pPr>
            <a:lvl4pPr marL="1600200" marR="0" lvl="3" indent="-228600" algn="l" rtl="0">
              <a:spcBef>
                <a:spcPts val="1200"/>
              </a:spcBef>
              <a:spcAft>
                <a:spcPts val="0"/>
              </a:spcAft>
              <a:buClr>
                <a:srgbClr val="4C4C44"/>
              </a:buClr>
              <a:buFont typeface="Arial"/>
              <a:buNone/>
              <a:defRPr sz="1800" b="0" i="0" u="none" strike="noStrike" cap="none">
                <a:solidFill>
                  <a:srgbClr val="4C4C44"/>
                </a:solidFill>
                <a:latin typeface="Tahoma"/>
                <a:ea typeface="Tahoma"/>
                <a:cs typeface="Tahoma"/>
                <a:sym typeface="Tahoma"/>
              </a:defRPr>
            </a:lvl4pPr>
            <a:lvl5pPr marL="2057400" marR="0" lvl="4" indent="-228600" algn="l" rtl="0">
              <a:spcBef>
                <a:spcPts val="1200"/>
              </a:spcBef>
              <a:spcAft>
                <a:spcPts val="0"/>
              </a:spcAft>
              <a:buClr>
                <a:srgbClr val="4C4C44"/>
              </a:buClr>
              <a:buFont typeface="Arial"/>
              <a:buNone/>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wo-Column Text with Bullets">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457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Tahoma"/>
                <a:ea typeface="Tahoma"/>
                <a:cs typeface="Tahoma"/>
                <a:sym typeface="Tahom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Tahoma"/>
                <a:ea typeface="Tahoma"/>
                <a:cs typeface="Tahoma"/>
                <a:sym typeface="Tahom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Tahoma"/>
                <a:ea typeface="Tahoma"/>
                <a:cs typeface="Tahoma"/>
                <a:sym typeface="Tahom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Tahoma"/>
                <a:ea typeface="Tahoma"/>
                <a:cs typeface="Tahoma"/>
                <a:sym typeface="Tahom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Tahoma"/>
                <a:ea typeface="Tahoma"/>
                <a:cs typeface="Tahoma"/>
                <a:sym typeface="Tahom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288" name="Shape 288"/>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289" name="Shape 289"/>
          <p:cNvSpPr txBox="1">
            <a:spLocks noGrp="1"/>
          </p:cNvSpPr>
          <p:nvPr>
            <p:ph type="body" idx="2"/>
          </p:nvPr>
        </p:nvSpPr>
        <p:spPr>
          <a:xfrm>
            <a:off x="457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body" idx="3"/>
          </p:nvPr>
        </p:nvSpPr>
        <p:spPr>
          <a:xfrm>
            <a:off x="4648200" y="1600200"/>
            <a:ext cx="4040100" cy="6399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4C4C44"/>
              </a:buClr>
              <a:buFont typeface="Arial"/>
              <a:buNone/>
              <a:defRPr sz="2800" b="1" i="0" u="none" strike="noStrike" cap="none">
                <a:solidFill>
                  <a:srgbClr val="4C4C44"/>
                </a:solidFill>
                <a:latin typeface="Tahoma"/>
                <a:ea typeface="Tahoma"/>
                <a:cs typeface="Tahoma"/>
                <a:sym typeface="Tahom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Tahoma"/>
                <a:ea typeface="Tahoma"/>
                <a:cs typeface="Tahoma"/>
                <a:sym typeface="Tahom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Tahoma"/>
                <a:ea typeface="Tahoma"/>
                <a:cs typeface="Tahoma"/>
                <a:sym typeface="Tahom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Tahoma"/>
                <a:ea typeface="Tahoma"/>
                <a:cs typeface="Tahoma"/>
                <a:sym typeface="Tahom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Tahoma"/>
                <a:ea typeface="Tahoma"/>
                <a:cs typeface="Tahoma"/>
                <a:sym typeface="Tahom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body" idx="4"/>
          </p:nvPr>
        </p:nvSpPr>
        <p:spPr>
          <a:xfrm>
            <a:off x="4648200" y="2286000"/>
            <a:ext cx="4038600" cy="39624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sldNum" idx="12"/>
          </p:nvPr>
        </p:nvSpPr>
        <p:spPr>
          <a:xfrm>
            <a:off x="5562600" y="62484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no bullets)">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285750" algn="l" rtl="0">
              <a:spcBef>
                <a:spcPts val="1200"/>
              </a:spcBef>
              <a:spcAft>
                <a:spcPts val="0"/>
              </a:spcAft>
              <a:buClr>
                <a:srgbClr val="4C4C44"/>
              </a:buClr>
              <a:buFont typeface="Arial"/>
              <a:buNone/>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301" name="Shape 301"/>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02" name="Shape 302"/>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and Content (bullets)">
    <p:spTree>
      <p:nvGrpSpPr>
        <p:cNvPr id="1" name="Shape 307"/>
        <p:cNvGrpSpPr/>
        <p:nvPr/>
      </p:nvGrpSpPr>
      <p:grpSpPr>
        <a:xfrm>
          <a:off x="0" y="0"/>
          <a:ext cx="0" cy="0"/>
          <a:chOff x="0" y="0"/>
          <a:chExt cx="0" cy="0"/>
        </a:xfrm>
      </p:grpSpPr>
      <p:sp>
        <p:nvSpPr>
          <p:cNvPr id="308" name="Shape 308"/>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10" name="Shape 310"/>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11" name="Shape 311"/>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2"/>
        <p:cNvGrpSpPr/>
        <p:nvPr/>
      </p:nvGrpSpPr>
      <p:grpSpPr>
        <a:xfrm>
          <a:off x="0" y="0"/>
          <a:ext cx="0" cy="0"/>
          <a:chOff x="0" y="0"/>
          <a:chExt cx="0" cy="0"/>
        </a:xfrm>
      </p:grpSpPr>
      <p:sp>
        <p:nvSpPr>
          <p:cNvPr id="313" name="Shape 313"/>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Right Image with Bulleted Text">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16" name="Shape 316"/>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17" name="Shape 317"/>
          <p:cNvSpPr>
            <a:spLocks noGrp="1"/>
          </p:cNvSpPr>
          <p:nvPr>
            <p:ph type="pic" idx="2"/>
          </p:nvPr>
        </p:nvSpPr>
        <p:spPr>
          <a:xfrm>
            <a:off x="5029200" y="1752600"/>
            <a:ext cx="3657600" cy="44196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body" idx="1"/>
          </p:nvPr>
        </p:nvSpPr>
        <p:spPr>
          <a:xfrm>
            <a:off x="457200" y="1752600"/>
            <a:ext cx="4343400" cy="4370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body" idx="3"/>
          </p:nvPr>
        </p:nvSpPr>
        <p:spPr>
          <a:xfrm>
            <a:off x="4953000" y="6248400"/>
            <a:ext cx="3657600" cy="30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Verdana"/>
                <a:ea typeface="Verdana"/>
                <a:cs typeface="Verdana"/>
                <a:sym typeface="Verdan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Only">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43" name="Shape 43"/>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44" name="Shape 44"/>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20"/>
        <p:cNvGrpSpPr/>
        <p:nvPr/>
      </p:nvGrpSpPr>
      <p:grpSpPr>
        <a:xfrm>
          <a:off x="0" y="0"/>
          <a:ext cx="0" cy="0"/>
          <a:chOff x="0" y="0"/>
          <a:chExt cx="0" cy="0"/>
        </a:xfrm>
      </p:grpSpPr>
      <p:sp>
        <p:nvSpPr>
          <p:cNvPr id="321" name="Shape 321"/>
          <p:cNvSpPr txBox="1">
            <a:spLocks noGrp="1"/>
          </p:cNvSpPr>
          <p:nvPr>
            <p:ph type="ctrTitle"/>
          </p:nvPr>
        </p:nvSpPr>
        <p:spPr>
          <a:xfrm>
            <a:off x="685800" y="1828800"/>
            <a:ext cx="7772400" cy="14700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22" name="Shape 322"/>
          <p:cNvSpPr txBox="1">
            <a:spLocks noGrp="1"/>
          </p:cNvSpPr>
          <p:nvPr>
            <p:ph type="subTitle" idx="1"/>
          </p:nvPr>
        </p:nvSpPr>
        <p:spPr>
          <a:xfrm>
            <a:off x="1371600" y="3886200"/>
            <a:ext cx="6400800" cy="1752600"/>
          </a:xfrm>
          <a:prstGeom prst="rect">
            <a:avLst/>
          </a:prstGeom>
          <a:noFill/>
          <a:ln>
            <a:noFill/>
          </a:ln>
        </p:spPr>
        <p:txBody>
          <a:bodyPr lIns="91425" tIns="91425" rIns="91425" bIns="91425" anchor="t" anchorCtr="0"/>
          <a:lstStyle>
            <a:lvl1pPr marL="0" marR="0" lvl="0" indent="0" algn="ctr"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457200" marR="0" lvl="1" indent="0" algn="ctr" rtl="0">
              <a:spcBef>
                <a:spcPts val="1200"/>
              </a:spcBef>
              <a:spcAft>
                <a:spcPts val="0"/>
              </a:spcAft>
              <a:buClr>
                <a:srgbClr val="E9AE88"/>
              </a:buClr>
              <a:buFont typeface="Arial"/>
              <a:buNone/>
              <a:defRPr sz="2200" b="0" i="0" u="none" strike="noStrike" cap="none">
                <a:solidFill>
                  <a:srgbClr val="E9AE88"/>
                </a:solidFill>
                <a:latin typeface="Verdana"/>
                <a:ea typeface="Verdana"/>
                <a:cs typeface="Verdana"/>
                <a:sym typeface="Verdana"/>
              </a:defRPr>
            </a:lvl2pPr>
            <a:lvl3pPr marL="914400" marR="0" lvl="2" indent="0" algn="ctr" rtl="0">
              <a:spcBef>
                <a:spcPts val="1200"/>
              </a:spcBef>
              <a:spcAft>
                <a:spcPts val="0"/>
              </a:spcAft>
              <a:buClr>
                <a:srgbClr val="E9AE88"/>
              </a:buClr>
              <a:buFont typeface="Arial"/>
              <a:buNone/>
              <a:defRPr sz="2000" b="0" i="0" u="none" strike="noStrike" cap="none">
                <a:solidFill>
                  <a:srgbClr val="E9AE88"/>
                </a:solidFill>
                <a:latin typeface="Verdana"/>
                <a:ea typeface="Verdana"/>
                <a:cs typeface="Verdana"/>
                <a:sym typeface="Verdana"/>
              </a:defRPr>
            </a:lvl3pPr>
            <a:lvl4pPr marL="1371600" marR="0" lvl="3" indent="0" algn="ctr" rtl="0">
              <a:spcBef>
                <a:spcPts val="1200"/>
              </a:spcBef>
              <a:spcAft>
                <a:spcPts val="0"/>
              </a:spcAft>
              <a:buClr>
                <a:srgbClr val="E9AE88"/>
              </a:buClr>
              <a:buFont typeface="Arial"/>
              <a:buNone/>
              <a:defRPr sz="1800" b="0" i="0" u="none" strike="noStrike" cap="none">
                <a:solidFill>
                  <a:srgbClr val="E9AE88"/>
                </a:solidFill>
                <a:latin typeface="Verdana"/>
                <a:ea typeface="Verdana"/>
                <a:cs typeface="Verdana"/>
                <a:sym typeface="Verdana"/>
              </a:defRPr>
            </a:lvl4pPr>
            <a:lvl5pPr marL="1828800" marR="0" lvl="4" indent="0" algn="ctr" rtl="0">
              <a:spcBef>
                <a:spcPts val="1200"/>
              </a:spcBef>
              <a:spcAft>
                <a:spcPts val="0"/>
              </a:spcAft>
              <a:buClr>
                <a:srgbClr val="E9AE88"/>
              </a:buClr>
              <a:buFont typeface="Arial"/>
              <a:buNone/>
              <a:defRPr sz="1600" b="0" i="0" u="none" strike="noStrike" cap="none">
                <a:solidFill>
                  <a:srgbClr val="E9AE88"/>
                </a:solidFill>
                <a:latin typeface="Verdana"/>
                <a:ea typeface="Verdana"/>
                <a:cs typeface="Verdana"/>
                <a:sym typeface="Verdana"/>
              </a:defRPr>
            </a:lvl5pPr>
            <a:lvl6pPr marL="2286000" marR="0" lvl="5"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6pPr>
            <a:lvl7pPr marL="2743200" marR="0" lvl="6"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7pPr>
            <a:lvl8pPr marL="3200400" marR="0" lvl="7"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8pPr>
            <a:lvl9pPr marL="3657600" marR="0" lvl="8" indent="0" algn="ctr" rtl="0">
              <a:spcBef>
                <a:spcPts val="400"/>
              </a:spcBef>
              <a:buClr>
                <a:srgbClr val="E9AE88"/>
              </a:buClr>
              <a:buFont typeface="Arial"/>
              <a:buNone/>
              <a:defRPr sz="2000" b="0" i="0" u="none" strike="noStrike" cap="none">
                <a:solidFill>
                  <a:srgbClr val="E9AE88"/>
                </a:solidFill>
                <a:latin typeface="Calibri"/>
                <a:ea typeface="Calibri"/>
                <a:cs typeface="Calibri"/>
                <a:sym typeface="Calibri"/>
              </a:defRPr>
            </a:lvl9pPr>
          </a:lstStyle>
          <a:p>
            <a:endParaRPr/>
          </a:p>
        </p:txBody>
      </p:sp>
      <p:cxnSp>
        <p:nvCxnSpPr>
          <p:cNvPr id="323" name="Shape 323"/>
          <p:cNvCxnSpPr/>
          <p:nvPr/>
        </p:nvCxnSpPr>
        <p:spPr>
          <a:xfrm>
            <a:off x="457200" y="35814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wo Content (no bullets)">
    <p:spTree>
      <p:nvGrpSpPr>
        <p:cNvPr id="1" name="Shape 324"/>
        <p:cNvGrpSpPr/>
        <p:nvPr/>
      </p:nvGrpSpPr>
      <p:grpSpPr>
        <a:xfrm>
          <a:off x="0" y="0"/>
          <a:ext cx="0" cy="0"/>
          <a:chOff x="0" y="0"/>
          <a:chExt cx="0" cy="0"/>
        </a:xfrm>
      </p:grpSpPr>
      <p:sp>
        <p:nvSpPr>
          <p:cNvPr id="325" name="Shape 325"/>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6" name="Shape 326"/>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7" name="Shape 327"/>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
        <p:nvSpPr>
          <p:cNvPr id="328" name="Shape 3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29" name="Shape 329"/>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45" name="Shape 345"/>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32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8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24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6" name="Shape 346"/>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4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12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0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348"/>
        <p:cNvGrpSpPr/>
        <p:nvPr/>
      </p:nvGrpSpPr>
      <p:grpSpPr>
        <a:xfrm>
          <a:off x="0" y="0"/>
          <a:ext cx="0" cy="0"/>
          <a:chOff x="0" y="0"/>
          <a:chExt cx="0" cy="0"/>
        </a:xfrm>
      </p:grpSpPr>
      <p:cxnSp>
        <p:nvCxnSpPr>
          <p:cNvPr id="349" name="Shape 349"/>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50" name="Shape 350"/>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Shape 35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52" name="Shape 352"/>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359"/>
        <p:cNvGrpSpPr/>
        <p:nvPr/>
      </p:nvGrpSpPr>
      <p:grpSpPr>
        <a:xfrm>
          <a:off x="0" y="0"/>
          <a:ext cx="0" cy="0"/>
          <a:chOff x="0" y="0"/>
          <a:chExt cx="0" cy="0"/>
        </a:xfrm>
      </p:grpSpPr>
      <p:pic>
        <p:nvPicPr>
          <p:cNvPr id="360" name="Shape 360" descr="C:\Users\mikel\Desktop\PREA-logoRGBhirez-020312.jpg"/>
          <p:cNvPicPr preferRelativeResize="0"/>
          <p:nvPr/>
        </p:nvPicPr>
        <p:blipFill rotWithShape="1">
          <a:blip r:embed="rId2">
            <a:alphaModFix/>
          </a:blip>
          <a:srcRect/>
          <a:stretch/>
        </p:blipFill>
        <p:spPr>
          <a:xfrm>
            <a:off x="742950" y="438150"/>
            <a:ext cx="1695600" cy="1695300"/>
          </a:xfrm>
          <a:prstGeom prst="rect">
            <a:avLst/>
          </a:prstGeom>
          <a:noFill/>
          <a:ln>
            <a:noFill/>
          </a:ln>
        </p:spPr>
      </p:pic>
      <p:pic>
        <p:nvPicPr>
          <p:cNvPr id="361" name="Shape 361" descr="Home"/>
          <p:cNvPicPr preferRelativeResize="0"/>
          <p:nvPr/>
        </p:nvPicPr>
        <p:blipFill rotWithShape="1">
          <a:blip r:embed="rId3">
            <a:alphaModFix/>
          </a:blip>
          <a:srcRect/>
          <a:stretch/>
        </p:blipFill>
        <p:spPr>
          <a:xfrm>
            <a:off x="3810000" y="1470609"/>
            <a:ext cx="3048000" cy="502200"/>
          </a:xfrm>
          <a:prstGeom prst="rect">
            <a:avLst/>
          </a:prstGeom>
          <a:noFill/>
          <a:ln>
            <a:noFill/>
          </a:ln>
        </p:spPr>
      </p:pic>
      <p:sp>
        <p:nvSpPr>
          <p:cNvPr id="362" name="Shape 362"/>
          <p:cNvSpPr txBox="1"/>
          <p:nvPr/>
        </p:nvSpPr>
        <p:spPr>
          <a:xfrm>
            <a:off x="1371600" y="3886200"/>
            <a:ext cx="6400800" cy="16764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Font typeface="Arial"/>
              <a:buNone/>
            </a:pPr>
            <a:endParaRPr sz="3200">
              <a:solidFill>
                <a:srgbClr val="000000"/>
              </a:solidFill>
              <a:latin typeface="Verdana"/>
              <a:ea typeface="Verdana"/>
              <a:cs typeface="Verdana"/>
              <a:sym typeface="Verdana"/>
            </a:endParaRPr>
          </a:p>
        </p:txBody>
      </p:sp>
      <p:sp>
        <p:nvSpPr>
          <p:cNvPr id="363" name="Shape 363"/>
          <p:cNvSpPr txBox="1"/>
          <p:nvPr/>
        </p:nvSpPr>
        <p:spPr>
          <a:xfrm>
            <a:off x="0" y="2743200"/>
            <a:ext cx="9144000" cy="41148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364" name="Shape 364"/>
          <p:cNvSpPr txBox="1">
            <a:spLocks noGrp="1"/>
          </p:cNvSpPr>
          <p:nvPr>
            <p:ph type="ctrTitle"/>
          </p:nvPr>
        </p:nvSpPr>
        <p:spPr>
          <a:xfrm>
            <a:off x="1676400" y="3657600"/>
            <a:ext cx="6350100" cy="21336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2700" b="1" i="0" u="none" strike="noStrike" cap="none">
                <a:solidFill>
                  <a:schemeClr val="lt1"/>
                </a:solidFill>
                <a:latin typeface="Verdana"/>
                <a:ea typeface="Verdana"/>
                <a:cs typeface="Verdana"/>
                <a:sym typeface="Verdana"/>
              </a:defRPr>
            </a:lvl1pPr>
            <a:lvl2pPr marL="0" marR="0" lvl="1" indent="0" algn="ctr" rtl="0">
              <a:spcBef>
                <a:spcPts val="0"/>
              </a:spcBef>
              <a:spcAft>
                <a:spcPts val="0"/>
              </a:spcAft>
              <a:buNone/>
              <a:defRPr sz="3959"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959"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959"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959"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3959"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3959"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3959"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395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365"/>
        <p:cNvGrpSpPr/>
        <p:nvPr/>
      </p:nvGrpSpPr>
      <p:grpSpPr>
        <a:xfrm>
          <a:off x="0" y="0"/>
          <a:ext cx="0" cy="0"/>
          <a:chOff x="0" y="0"/>
          <a:chExt cx="0" cy="0"/>
        </a:xfrm>
      </p:grpSpPr>
      <p:sp>
        <p:nvSpPr>
          <p:cNvPr id="366" name="Shape 366"/>
          <p:cNvSpPr txBox="1"/>
          <p:nvPr/>
        </p:nvSpPr>
        <p:spPr>
          <a:xfrm>
            <a:off x="0" y="0"/>
            <a:ext cx="9144000" cy="12192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367" name="Shape 367"/>
          <p:cNvSpPr txBox="1">
            <a:spLocks noGrp="1"/>
          </p:cNvSpPr>
          <p:nvPr>
            <p:ph type="title"/>
          </p:nvPr>
        </p:nvSpPr>
        <p:spPr>
          <a:xfrm>
            <a:off x="457200" y="81310"/>
            <a:ext cx="8229600" cy="888900"/>
          </a:xfrm>
          <a:prstGeom prst="rect">
            <a:avLst/>
          </a:prstGeom>
          <a:noFill/>
          <a:ln>
            <a:noFill/>
          </a:ln>
        </p:spPr>
        <p:txBody>
          <a:bodyPr lIns="91425" tIns="91425" rIns="91425" bIns="91425" anchor="ctr" anchorCtr="0"/>
          <a:lstStyle>
            <a:lvl1pPr marL="0" marR="0" lvl="0" indent="0" algn="l" rtl="0">
              <a:lnSpc>
                <a:spcPct val="92592"/>
              </a:lnSpc>
              <a:spcBef>
                <a:spcPts val="0"/>
              </a:spcBef>
              <a:spcAft>
                <a:spcPts val="0"/>
              </a:spcAft>
              <a:buNone/>
              <a:defRPr sz="2700" b="1" i="0" u="none" strike="noStrike" cap="none">
                <a:solidFill>
                  <a:srgbClr val="FFFFFF"/>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body" idx="1"/>
          </p:nvPr>
        </p:nvSpPr>
        <p:spPr>
          <a:xfrm>
            <a:off x="1146583" y="1729853"/>
            <a:ext cx="6773700" cy="430800"/>
          </a:xfrm>
          <a:prstGeom prst="rect">
            <a:avLst/>
          </a:prstGeom>
          <a:noFill/>
          <a:ln>
            <a:noFill/>
          </a:ln>
        </p:spPr>
        <p:txBody>
          <a:bodyPr lIns="91425" tIns="91425" rIns="91425" bIns="91425" anchor="b" anchorCtr="0"/>
          <a:lstStyle>
            <a:lvl1pPr marL="0" marR="0" lvl="0" indent="0" algn="l" rtl="0">
              <a:spcBef>
                <a:spcPts val="1200"/>
              </a:spcBef>
              <a:spcAft>
                <a:spcPts val="0"/>
              </a:spcAft>
              <a:buClr>
                <a:srgbClr val="CA7700"/>
              </a:buClr>
              <a:buFont typeface="Arial"/>
              <a:buNone/>
              <a:defRPr sz="2000" b="1" i="0" u="none" strike="noStrike" cap="none">
                <a:solidFill>
                  <a:srgbClr val="CA7700"/>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000" b="1"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800" b="1"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1600" b="1" i="0" u="none" strike="noStrike" cap="none">
                <a:solidFill>
                  <a:srgbClr val="4C4C44"/>
                </a:solidFill>
                <a:latin typeface="Verdana"/>
                <a:ea typeface="Verdana"/>
                <a:cs typeface="Verdana"/>
                <a:sym typeface="Verdana"/>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69" name="Shape 369"/>
          <p:cNvSpPr txBox="1">
            <a:spLocks noGrp="1"/>
          </p:cNvSpPr>
          <p:nvPr>
            <p:ph type="body" idx="2"/>
          </p:nvPr>
        </p:nvSpPr>
        <p:spPr>
          <a:xfrm>
            <a:off x="1146582" y="2160693"/>
            <a:ext cx="6773700" cy="3965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5F574F"/>
              </a:buClr>
              <a:buFont typeface="Arial"/>
              <a:buNone/>
              <a:defRPr sz="1800" b="0" i="0" u="none" strike="noStrike" cap="none">
                <a:solidFill>
                  <a:srgbClr val="5F574F"/>
                </a:solidFill>
                <a:latin typeface="Verdana"/>
                <a:ea typeface="Verdana"/>
                <a:cs typeface="Verdana"/>
                <a:sym typeface="Verdana"/>
              </a:defRPr>
            </a:lvl1pPr>
            <a:lvl2pPr marL="742950" marR="0" lvl="1" indent="-17145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2pPr>
            <a:lvl3pPr marL="914400" marR="0" lvl="2"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3pPr>
            <a:lvl4pPr marL="1371600" marR="0" lvl="3" indent="-342900" algn="l" rtl="0">
              <a:lnSpc>
                <a:spcPct val="100000"/>
              </a:lnSpc>
              <a:spcBef>
                <a:spcPts val="0"/>
              </a:spcBef>
              <a:spcAft>
                <a:spcPts val="0"/>
              </a:spcAft>
              <a:buClr>
                <a:srgbClr val="5F574F"/>
              </a:buClr>
              <a:buSzPct val="100000"/>
              <a:buFont typeface="Arial"/>
              <a:buChar char="–"/>
              <a:defRPr sz="1800" b="0" i="0" u="none" strike="noStrike" cap="none">
                <a:solidFill>
                  <a:srgbClr val="5F574F"/>
                </a:solidFill>
                <a:latin typeface="Verdana"/>
                <a:ea typeface="Verdana"/>
                <a:cs typeface="Verdana"/>
                <a:sym typeface="Verdana"/>
              </a:defRPr>
            </a:lvl4pPr>
            <a:lvl5pPr marL="2057400" marR="0" lvl="4" indent="-114300" algn="l" rtl="0">
              <a:lnSpc>
                <a:spcPct val="100000"/>
              </a:lnSpc>
              <a:spcBef>
                <a:spcPts val="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pic>
        <p:nvPicPr>
          <p:cNvPr id="370" name="Shape 370" descr="C:\Users\mikel\Desktop\logo.png"/>
          <p:cNvPicPr preferRelativeResize="0"/>
          <p:nvPr/>
        </p:nvPicPr>
        <p:blipFill rotWithShape="1">
          <a:blip r:embed="rId2">
            <a:alphaModFix/>
          </a:blip>
          <a:srcRect/>
          <a:stretch/>
        </p:blipFill>
        <p:spPr>
          <a:xfrm>
            <a:off x="8001000" y="5638800"/>
            <a:ext cx="979500" cy="979500"/>
          </a:xfrm>
          <a:prstGeom prst="rect">
            <a:avLst/>
          </a:prstGeom>
          <a:noFill/>
          <a:ln>
            <a:noFill/>
          </a:ln>
        </p:spPr>
      </p:pic>
      <p:pic>
        <p:nvPicPr>
          <p:cNvPr id="371" name="Shape 371" descr="http://www.mossgroup.us/skin1/images/logo.png">
            <a:hlinkClick r:id="rId3"/>
          </p:cNvPr>
          <p:cNvPicPr preferRelativeResize="0"/>
          <p:nvPr/>
        </p:nvPicPr>
        <p:blipFill rotWithShape="1">
          <a:blip r:embed="rId4">
            <a:alphaModFix/>
          </a:blip>
          <a:srcRect/>
          <a:stretch/>
        </p:blipFill>
        <p:spPr>
          <a:xfrm>
            <a:off x="3276600" y="6248400"/>
            <a:ext cx="4038600" cy="452700"/>
          </a:xfrm>
          <a:prstGeom prst="rect">
            <a:avLst/>
          </a:prstGeom>
          <a:noFill/>
          <a:ln>
            <a:noFill/>
          </a:ln>
        </p:spPr>
      </p:pic>
      <p:pic>
        <p:nvPicPr>
          <p:cNvPr id="372" name="Shape 372" descr="jdi.FNL.horiz.jpg"/>
          <p:cNvPicPr preferRelativeResize="0"/>
          <p:nvPr/>
        </p:nvPicPr>
        <p:blipFill rotWithShape="1">
          <a:blip r:embed="rId5">
            <a:alphaModFix/>
          </a:blip>
          <a:srcRect/>
          <a:stretch/>
        </p:blipFill>
        <p:spPr>
          <a:xfrm>
            <a:off x="533400" y="6115050"/>
            <a:ext cx="2514600" cy="74280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Image with Title">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75" name="Shape 375"/>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376" name="Shape 376"/>
          <p:cNvSpPr>
            <a:spLocks noGrp="1"/>
          </p:cNvSpPr>
          <p:nvPr>
            <p:ph type="pic" idx="2"/>
          </p:nvPr>
        </p:nvSpPr>
        <p:spPr>
          <a:xfrm>
            <a:off x="457200" y="1752600"/>
            <a:ext cx="8229600" cy="4343400"/>
          </a:xfrm>
          <a:prstGeom prst="rect">
            <a:avLst/>
          </a:prstGeom>
          <a:noFill/>
          <a:ln>
            <a:noFill/>
          </a:ln>
        </p:spPr>
        <p:txBody>
          <a:bodyPr lIns="91425" tIns="91425" rIns="91425" bIns="91425" anchor="t" anchorCtr="0"/>
          <a:lstStyle>
            <a:lvl1pPr marL="342900" marR="0" lvl="0" indent="-34290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7" name="Shape 377"/>
          <p:cNvSpPr txBox="1">
            <a:spLocks noGrp="1"/>
          </p:cNvSpPr>
          <p:nvPr>
            <p:ph type="body" idx="1"/>
          </p:nvPr>
        </p:nvSpPr>
        <p:spPr>
          <a:xfrm>
            <a:off x="381000" y="6096000"/>
            <a:ext cx="7315200" cy="5334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200" b="1" i="1" u="none" strike="noStrike" cap="none">
                <a:solidFill>
                  <a:srgbClr val="4C4C44"/>
                </a:solidFill>
                <a:latin typeface="Verdana"/>
                <a:ea typeface="Verdana"/>
                <a:cs typeface="Verdana"/>
                <a:sym typeface="Verdana"/>
              </a:defRPr>
            </a:lvl1pPr>
            <a:lvl2pPr marL="742950" marR="0" lvl="1" indent="-20955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2pPr>
            <a:lvl3pPr marL="1143000" marR="0" lvl="2"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3pPr>
            <a:lvl4pPr marL="1600200" marR="0" lvl="3"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4pPr>
            <a:lvl5pPr marL="2057400" marR="0" lvl="4" indent="-152400" algn="l" rtl="0">
              <a:spcBef>
                <a:spcPts val="1200"/>
              </a:spcBef>
              <a:spcAft>
                <a:spcPts val="0"/>
              </a:spcAft>
              <a:buClr>
                <a:srgbClr val="4C4C44"/>
              </a:buClr>
              <a:buSzPct val="100000"/>
              <a:buFont typeface="Arial"/>
              <a:buChar char="»"/>
              <a:defRPr sz="12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457200" y="1752600"/>
            <a:ext cx="8229600" cy="43737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Shape 39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cxnSp>
        <p:nvCxnSpPr>
          <p:cNvPr id="392" name="Shape 392"/>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395" name="Shape 395"/>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457200" y="457200"/>
            <a:ext cx="8229600" cy="5105400"/>
          </a:xfrm>
        </p:spPr>
        <p:txBody>
          <a:bodyPr/>
          <a:lstStyle>
            <a:lvl1pPr>
              <a:buNone/>
              <a:defRPr/>
            </a:lvl1pPr>
          </a:lstStyle>
          <a:p>
            <a:r>
              <a:rPr lang="en-US" dirty="0" smtClean="0"/>
              <a:t>Image</a:t>
            </a:r>
            <a:endParaRPr lang="en-US" dirty="0"/>
          </a:p>
        </p:txBody>
      </p:sp>
      <p:sp>
        <p:nvSpPr>
          <p:cNvPr id="4" name="Text Placeholder 12"/>
          <p:cNvSpPr>
            <a:spLocks noGrp="1"/>
          </p:cNvSpPr>
          <p:nvPr>
            <p:ph type="body" sz="quarter" idx="12" hasCustomPrompt="1"/>
          </p:nvPr>
        </p:nvSpPr>
        <p:spPr>
          <a:xfrm>
            <a:off x="381000" y="5562600"/>
            <a:ext cx="7315200" cy="533400"/>
          </a:xfrm>
        </p:spPr>
        <p:txBody>
          <a:bodyPr/>
          <a:lstStyle>
            <a:lvl1pPr marL="0" indent="0">
              <a:buNone/>
              <a:defRPr sz="1200" b="1" i="1" baseline="0"/>
            </a:lvl1pPr>
            <a:lvl2pPr>
              <a:defRPr sz="1200"/>
            </a:lvl2pPr>
            <a:lvl3pPr>
              <a:defRPr sz="1200"/>
            </a:lvl3pPr>
            <a:lvl4pPr>
              <a:defRPr sz="1200"/>
            </a:lvl4pPr>
            <a:lvl5pPr>
              <a:defRPr sz="1200"/>
            </a:lvl5pPr>
          </a:lstStyle>
          <a:p>
            <a:pPr lvl="0"/>
            <a:r>
              <a:rPr lang="en-US" dirty="0" smtClean="0"/>
              <a:t>Photo credit and caption here</a:t>
            </a:r>
            <a:endParaRPr lang="en-US" dirty="0"/>
          </a:p>
        </p:txBody>
      </p:sp>
    </p:spTree>
    <p:extLst>
      <p:ext uri="{BB962C8B-B14F-4D97-AF65-F5344CB8AC3E}">
        <p14:creationId xmlns:p14="http://schemas.microsoft.com/office/powerpoint/2010/main" val="24583693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5"/>
        <p:cNvGrpSpPr/>
        <p:nvPr/>
      </p:nvGrpSpPr>
      <p:grpSpPr>
        <a:xfrm>
          <a:off x="0" y="0"/>
          <a:ext cx="0" cy="0"/>
          <a:chOff x="0" y="0"/>
          <a:chExt cx="0" cy="0"/>
        </a:xfrm>
      </p:grpSpPr>
      <p:sp>
        <p:nvSpPr>
          <p:cNvPr id="46" name="Shape 46"/>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73050"/>
            <a:ext cx="3008400" cy="11619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1"/>
          </p:nvPr>
        </p:nvSpPr>
        <p:spPr>
          <a:xfrm>
            <a:off x="3575050" y="273050"/>
            <a:ext cx="5111700" cy="5853000"/>
          </a:xfrm>
          <a:prstGeom prst="rect">
            <a:avLst/>
          </a:prstGeom>
          <a:noFill/>
          <a:ln>
            <a:noFill/>
          </a:ln>
        </p:spPr>
        <p:txBody>
          <a:bodyPr lIns="91425" tIns="91425" rIns="91425" bIns="91425" anchor="t" anchorCtr="0"/>
          <a:lstStyle>
            <a:lvl1pPr marL="342900" marR="0" lvl="0" indent="-139700" algn="l" rtl="0">
              <a:spcBef>
                <a:spcPts val="1200"/>
              </a:spcBef>
              <a:spcAft>
                <a:spcPts val="0"/>
              </a:spcAft>
              <a:buClr>
                <a:srgbClr val="4C4C44"/>
              </a:buClr>
              <a:buSzPct val="100000"/>
              <a:buFont typeface="Arial"/>
              <a:buChar char="•"/>
              <a:defRPr sz="3200" b="0" i="0" u="none" strike="noStrike" cap="none">
                <a:solidFill>
                  <a:srgbClr val="4C4C44"/>
                </a:solidFill>
                <a:latin typeface="Verdana"/>
                <a:ea typeface="Verdana"/>
                <a:cs typeface="Verdana"/>
                <a:sym typeface="Verdana"/>
              </a:defRPr>
            </a:lvl1pPr>
            <a:lvl2pPr marL="742950" marR="0" lvl="1" indent="-107950" algn="l" rtl="0">
              <a:spcBef>
                <a:spcPts val="1200"/>
              </a:spcBef>
              <a:spcAft>
                <a:spcPts val="0"/>
              </a:spcAft>
              <a:buClr>
                <a:srgbClr val="4C4C44"/>
              </a:buClr>
              <a:buSzPct val="100000"/>
              <a:buFont typeface="Arial"/>
              <a:buChar char="–"/>
              <a:defRPr sz="2800" b="0" i="0" u="none" strike="noStrike" cap="none">
                <a:solidFill>
                  <a:srgbClr val="4C4C44"/>
                </a:solidFill>
                <a:latin typeface="Verdana"/>
                <a:ea typeface="Verdana"/>
                <a:cs typeface="Verdana"/>
                <a:sym typeface="Verdana"/>
              </a:defRPr>
            </a:lvl2pPr>
            <a:lvl3pPr marL="1143000" marR="0" lvl="2" indent="-7620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3pPr>
            <a:lvl4pPr marL="1600200" marR="0" lvl="3"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4pPr>
            <a:lvl5pPr marL="2057400" marR="0" lvl="4"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457200" y="1435100"/>
            <a:ext cx="3008400" cy="4691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4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12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0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1792288" y="4800600"/>
            <a:ext cx="5486400" cy="5667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54" name="Shape 54"/>
          <p:cNvSpPr>
            <a:spLocks noGrp="1"/>
          </p:cNvSpPr>
          <p:nvPr>
            <p:ph type="pic" idx="2"/>
          </p:nvPr>
        </p:nvSpPr>
        <p:spPr>
          <a:xfrm>
            <a:off x="1792288" y="612775"/>
            <a:ext cx="5486400" cy="41148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32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28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24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2000" b="0" i="0" u="none" strike="noStrike" cap="none">
                <a:solidFill>
                  <a:srgbClr val="4C4C44"/>
                </a:solidFill>
                <a:latin typeface="Verdana"/>
                <a:ea typeface="Verdana"/>
                <a:cs typeface="Verdana"/>
                <a:sym typeface="Verdana"/>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1"/>
          </p:nvPr>
        </p:nvSpPr>
        <p:spPr>
          <a:xfrm>
            <a:off x="1792288" y="5367337"/>
            <a:ext cx="5486400" cy="8049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1400" b="0" i="0" u="none" strike="noStrike" cap="none">
                <a:solidFill>
                  <a:srgbClr val="4C4C44"/>
                </a:solidFill>
                <a:latin typeface="Verdana"/>
                <a:ea typeface="Verdana"/>
                <a:cs typeface="Verdana"/>
                <a:sym typeface="Verdana"/>
              </a:defRPr>
            </a:lvl1pPr>
            <a:lvl2pPr marL="457200" marR="0" lvl="1" indent="0" algn="l" rtl="0">
              <a:spcBef>
                <a:spcPts val="1200"/>
              </a:spcBef>
              <a:spcAft>
                <a:spcPts val="0"/>
              </a:spcAft>
              <a:buClr>
                <a:srgbClr val="4C4C44"/>
              </a:buClr>
              <a:buFont typeface="Arial"/>
              <a:buNone/>
              <a:defRPr sz="1200" b="0" i="0" u="none" strike="noStrike" cap="none">
                <a:solidFill>
                  <a:srgbClr val="4C4C44"/>
                </a:solidFill>
                <a:latin typeface="Verdana"/>
                <a:ea typeface="Verdana"/>
                <a:cs typeface="Verdana"/>
                <a:sym typeface="Verdana"/>
              </a:defRPr>
            </a:lvl2pPr>
            <a:lvl3pPr marL="914400" marR="0" lvl="2" indent="0" algn="l" rtl="0">
              <a:spcBef>
                <a:spcPts val="1200"/>
              </a:spcBef>
              <a:spcAft>
                <a:spcPts val="0"/>
              </a:spcAft>
              <a:buClr>
                <a:srgbClr val="4C4C44"/>
              </a:buClr>
              <a:buFont typeface="Arial"/>
              <a:buNone/>
              <a:defRPr sz="1000" b="0" i="0" u="none" strike="noStrike" cap="none">
                <a:solidFill>
                  <a:srgbClr val="4C4C44"/>
                </a:solidFill>
                <a:latin typeface="Verdana"/>
                <a:ea typeface="Verdana"/>
                <a:cs typeface="Verdana"/>
                <a:sym typeface="Verdana"/>
              </a:defRPr>
            </a:lvl3pPr>
            <a:lvl4pPr marL="1371600" marR="0" lvl="3"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4pPr>
            <a:lvl5pPr marL="1828800" marR="0" lvl="4" indent="0" algn="l" rtl="0">
              <a:spcBef>
                <a:spcPts val="1200"/>
              </a:spcBef>
              <a:spcAft>
                <a:spcPts val="0"/>
              </a:spcAft>
              <a:buClr>
                <a:srgbClr val="4C4C44"/>
              </a:buClr>
              <a:buFont typeface="Arial"/>
              <a:buNone/>
              <a:defRPr sz="900" b="0" i="0" u="none" strike="noStrike" cap="none">
                <a:solidFill>
                  <a:srgbClr val="4C4C44"/>
                </a:solidFill>
                <a:latin typeface="Verdana"/>
                <a:ea typeface="Verdana"/>
                <a:cs typeface="Verdana"/>
                <a:sym typeface="Verdana"/>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wo Content">
    <p:spTree>
      <p:nvGrpSpPr>
        <p:cNvPr id="1" name="Shape 62"/>
        <p:cNvGrpSpPr/>
        <p:nvPr/>
      </p:nvGrpSpPr>
      <p:grpSpPr>
        <a:xfrm>
          <a:off x="0" y="0"/>
          <a:ext cx="0" cy="0"/>
          <a:chOff x="0" y="0"/>
          <a:chExt cx="0" cy="0"/>
        </a:xfrm>
      </p:grpSpPr>
      <p:cxnSp>
        <p:nvCxnSpPr>
          <p:cNvPr id="63" name="Shape 63"/>
          <p:cNvCxnSpPr/>
          <p:nvPr/>
        </p:nvCxnSpPr>
        <p:spPr>
          <a:xfrm>
            <a:off x="457200" y="1371600"/>
            <a:ext cx="8229600" cy="0"/>
          </a:xfrm>
          <a:prstGeom prst="straightConnector1">
            <a:avLst/>
          </a:prstGeom>
          <a:noFill/>
          <a:ln w="38100" cap="flat" cmpd="sng">
            <a:solidFill>
              <a:schemeClr val="dk1"/>
            </a:solidFill>
            <a:prstDash val="solid"/>
            <a:round/>
            <a:headEnd type="none" w="med" len="med"/>
            <a:tailEnd type="none" w="med" len="med"/>
          </a:ln>
        </p:spPr>
      </p:cxnSp>
      <p:sp>
        <p:nvSpPr>
          <p:cNvPr id="64" name="Shape 64"/>
          <p:cNvSpPr txBox="1">
            <a:spLocks noGrp="1"/>
          </p:cNvSpPr>
          <p:nvPr>
            <p:ph type="body" idx="1"/>
          </p:nvPr>
        </p:nvSpPr>
        <p:spPr>
          <a:xfrm>
            <a:off x="457200" y="1600200"/>
            <a:ext cx="4038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600200"/>
            <a:ext cx="4038600" cy="4526100"/>
          </a:xfrm>
          <a:prstGeom prst="rect">
            <a:avLst/>
          </a:prstGeom>
          <a:noFill/>
          <a:ln>
            <a:noFill/>
          </a:ln>
        </p:spPr>
        <p:txBody>
          <a:bodyPr lIns="91425" tIns="91425" rIns="91425" bIns="91425" anchor="t" anchorCtr="0"/>
          <a:lstStyle>
            <a:lvl1pPr marL="0" marR="0" lvl="0" indent="0" algn="l" rtl="0">
              <a:spcBef>
                <a:spcPts val="1200"/>
              </a:spcBef>
              <a:spcAft>
                <a:spcPts val="0"/>
              </a:spcAft>
              <a:buClr>
                <a:srgbClr val="4C4C44"/>
              </a:buClr>
              <a:buFont typeface="Arial"/>
              <a:buNone/>
              <a:defRPr sz="2600" b="0" i="0" u="none" strike="noStrike" cap="none">
                <a:solidFill>
                  <a:srgbClr val="4C4C44"/>
                </a:solidFill>
                <a:latin typeface="Verdana"/>
                <a:ea typeface="Verdana"/>
                <a:cs typeface="Verdana"/>
                <a:sym typeface="Verdan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5791200" y="635635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a:solidFill>
                  <a:schemeClr val="dk1"/>
                </a:solidFill>
                <a:latin typeface="Calibri"/>
                <a:ea typeface="Calibri"/>
                <a:cs typeface="Calibri"/>
                <a:sym typeface="Calibri"/>
              </a:rPr>
              <a:t>‹#›</a:t>
            </a:fld>
            <a:endParaRPr lang="en-US"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68"/>
        <p:cNvGrpSpPr/>
        <p:nvPr/>
      </p:nvGrpSpPr>
      <p:grpSpPr>
        <a:xfrm>
          <a:off x="0" y="0"/>
          <a:ext cx="0" cy="0"/>
          <a:chOff x="0" y="0"/>
          <a:chExt cx="0" cy="0"/>
        </a:xfrm>
      </p:grpSpPr>
      <p:pic>
        <p:nvPicPr>
          <p:cNvPr id="69" name="Shape 69" descr="C:\Users\mikel\Desktop\PREA-logoRGBhirez-020312.jpg"/>
          <p:cNvPicPr preferRelativeResize="0"/>
          <p:nvPr/>
        </p:nvPicPr>
        <p:blipFill rotWithShape="1">
          <a:blip r:embed="rId2">
            <a:alphaModFix/>
          </a:blip>
          <a:srcRect/>
          <a:stretch/>
        </p:blipFill>
        <p:spPr>
          <a:xfrm>
            <a:off x="742950" y="438150"/>
            <a:ext cx="1695600" cy="1695300"/>
          </a:xfrm>
          <a:prstGeom prst="rect">
            <a:avLst/>
          </a:prstGeom>
          <a:noFill/>
          <a:ln>
            <a:noFill/>
          </a:ln>
        </p:spPr>
      </p:pic>
      <p:pic>
        <p:nvPicPr>
          <p:cNvPr id="70" name="Shape 70" descr="Home"/>
          <p:cNvPicPr preferRelativeResize="0"/>
          <p:nvPr/>
        </p:nvPicPr>
        <p:blipFill rotWithShape="1">
          <a:blip r:embed="rId3">
            <a:alphaModFix/>
          </a:blip>
          <a:srcRect/>
          <a:stretch/>
        </p:blipFill>
        <p:spPr>
          <a:xfrm>
            <a:off x="3810000" y="1470609"/>
            <a:ext cx="3048000" cy="502200"/>
          </a:xfrm>
          <a:prstGeom prst="rect">
            <a:avLst/>
          </a:prstGeom>
          <a:noFill/>
          <a:ln>
            <a:noFill/>
          </a:ln>
        </p:spPr>
      </p:pic>
      <p:sp>
        <p:nvSpPr>
          <p:cNvPr id="71" name="Shape 71"/>
          <p:cNvSpPr txBox="1"/>
          <p:nvPr/>
        </p:nvSpPr>
        <p:spPr>
          <a:xfrm>
            <a:off x="1371600" y="3886200"/>
            <a:ext cx="6400800" cy="1676400"/>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Font typeface="Arial"/>
              <a:buNone/>
            </a:pPr>
            <a:endParaRPr sz="3200">
              <a:solidFill>
                <a:srgbClr val="000000"/>
              </a:solidFill>
              <a:latin typeface="Verdana"/>
              <a:ea typeface="Verdana"/>
              <a:cs typeface="Verdana"/>
              <a:sym typeface="Verdana"/>
            </a:endParaRPr>
          </a:p>
        </p:txBody>
      </p:sp>
      <p:sp>
        <p:nvSpPr>
          <p:cNvPr id="72" name="Shape 72"/>
          <p:cNvSpPr txBox="1"/>
          <p:nvPr/>
        </p:nvSpPr>
        <p:spPr>
          <a:xfrm>
            <a:off x="0" y="2743200"/>
            <a:ext cx="9144000" cy="4114800"/>
          </a:xfrm>
          <a:prstGeom prst="rect">
            <a:avLst/>
          </a:prstGeom>
          <a:solidFill>
            <a:srgbClr val="CA7700"/>
          </a:solidFill>
          <a:ln>
            <a:noFill/>
          </a:ln>
        </p:spPr>
        <p:txBody>
          <a:bodyPr lIns="91425" tIns="45700" rIns="91425" bIns="45700" anchor="t" anchorCtr="0">
            <a:noAutofit/>
          </a:bodyPr>
          <a:lstStyle/>
          <a:p>
            <a:pPr marL="0" marR="0" lvl="0" indent="0" algn="l" rtl="0">
              <a:spcBef>
                <a:spcPts val="0"/>
              </a:spcBef>
              <a:buClr>
                <a:srgbClr val="FFFFFF"/>
              </a:buClr>
              <a:buSzPct val="25000"/>
              <a:buFont typeface="Verdana"/>
              <a:buNone/>
            </a:pPr>
            <a:r>
              <a:rPr lang="en-US" sz="2700">
                <a:solidFill>
                  <a:srgbClr val="FFFFFF"/>
                </a:solidFill>
                <a:latin typeface="Verdana"/>
                <a:ea typeface="Verdana"/>
                <a:cs typeface="Verdana"/>
                <a:sym typeface="Verdana"/>
              </a:rPr>
              <a:t>   </a:t>
            </a:r>
          </a:p>
        </p:txBody>
      </p:sp>
      <p:sp>
        <p:nvSpPr>
          <p:cNvPr id="73" name="Shape 73"/>
          <p:cNvSpPr txBox="1">
            <a:spLocks noGrp="1"/>
          </p:cNvSpPr>
          <p:nvPr>
            <p:ph type="ctrTitle"/>
          </p:nvPr>
        </p:nvSpPr>
        <p:spPr>
          <a:xfrm>
            <a:off x="1676400" y="3657600"/>
            <a:ext cx="6350100" cy="21336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2700" b="1" i="0" u="none" strike="noStrike" cap="none">
                <a:solidFill>
                  <a:schemeClr val="lt1"/>
                </a:solidFill>
                <a:latin typeface="Verdana"/>
                <a:ea typeface="Verdana"/>
                <a:cs typeface="Verdana"/>
                <a:sym typeface="Verdana"/>
              </a:defRPr>
            </a:lvl1pPr>
            <a:lvl2pPr marL="0" marR="0" lvl="1" indent="0" algn="ctr" rtl="0">
              <a:spcBef>
                <a:spcPts val="0"/>
              </a:spcBef>
              <a:spcAft>
                <a:spcPts val="0"/>
              </a:spcAft>
              <a:buNone/>
              <a:defRPr sz="3959"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3959"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3959"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3959"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3959"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3959"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3959"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395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7.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0.png"/><Relationship Id="rId2" Type="http://schemas.openxmlformats.org/officeDocument/2006/relationships/slideLayout" Target="../slideLayouts/slideLayout37.xml"/><Relationship Id="rId16"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3.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4D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11" name="Shape 1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sldNum" idx="12"/>
          </p:nvPr>
        </p:nvSpPr>
        <p:spPr>
          <a:xfrm>
            <a:off x="5867400" y="6324600"/>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8" r:id="rId8"/>
    <p:sldLayoutId id="2147483659" r:id="rId9"/>
    <p:sldLayoutId id="2147483660" r:id="rId10"/>
    <p:sldLayoutId id="2147483661" r:id="rId11"/>
    <p:sldLayoutId id="2147483662" r:id="rId12"/>
    <p:sldLayoutId id="2147483664" r:id="rId13"/>
    <p:sldLayoutId id="2147483665" r:id="rId14"/>
    <p:sldLayoutId id="2147483666" r:id="rId15"/>
    <p:sldLayoutId id="2147483667" r:id="rId16"/>
    <p:sldLayoutId id="2147483668" r:id="rId17"/>
    <p:sldLayoutId id="2147483723" r:id="rId18"/>
    <p:sldLayoutId id="214748372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alphaModFix/>
          </a:blip>
          <a:stretch>
            <a:fillRect l="-18999" t="-52999" b="-52999"/>
          </a:stretch>
        </a:blipFill>
        <a:effectLst/>
      </p:bgPr>
    </p:bg>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4000" b="1" i="0" u="none" strike="noStrike" cap="none">
                <a:solidFill>
                  <a:schemeClr val="dk1"/>
                </a:solidFill>
                <a:latin typeface="Tahoma"/>
                <a:ea typeface="Tahoma"/>
                <a:cs typeface="Tahoma"/>
                <a:sym typeface="Tahom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01" name="Shape 201"/>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Tahoma"/>
                <a:ea typeface="Tahoma"/>
                <a:cs typeface="Tahoma"/>
                <a:sym typeface="Tahoma"/>
              </a:defRPr>
            </a:lvl1pPr>
            <a:lvl2pPr marL="742950" marR="0" lvl="1" indent="-133350" algn="l" rtl="0">
              <a:spcBef>
                <a:spcPts val="1200"/>
              </a:spcBef>
              <a:spcAft>
                <a:spcPts val="0"/>
              </a:spcAft>
              <a:buClr>
                <a:srgbClr val="4C4C44"/>
              </a:buClr>
              <a:buSzPct val="100000"/>
              <a:buFont typeface="Arial"/>
              <a:buChar char="–"/>
              <a:defRPr sz="2400" b="0" i="0" u="none" strike="noStrike" cap="none">
                <a:solidFill>
                  <a:srgbClr val="4C4C44"/>
                </a:solidFill>
                <a:latin typeface="Tahoma"/>
                <a:ea typeface="Tahoma"/>
                <a:cs typeface="Tahoma"/>
                <a:sym typeface="Tahom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Tahoma"/>
                <a:ea typeface="Tahoma"/>
                <a:cs typeface="Tahoma"/>
                <a:sym typeface="Tahom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Tahoma"/>
                <a:ea typeface="Tahoma"/>
                <a:cs typeface="Tahoma"/>
                <a:sym typeface="Tahom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Tahoma"/>
                <a:ea typeface="Tahoma"/>
                <a:cs typeface="Tahoma"/>
                <a:sym typeface="Tahom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02" name="Shape 202" descr="C:\Documents and Settings\d.murray\Desktop\unflippedtransparent.gif"/>
          <p:cNvPicPr preferRelativeResize="0"/>
          <p:nvPr/>
        </p:nvPicPr>
        <p:blipFill rotWithShape="1">
          <a:blip r:embed="rId19">
            <a:alphaModFix/>
          </a:blip>
          <a:srcRect/>
          <a:stretch/>
        </p:blipFill>
        <p:spPr>
          <a:xfrm>
            <a:off x="7772400" y="5638800"/>
            <a:ext cx="990600" cy="963600"/>
          </a:xfrm>
          <a:prstGeom prst="rect">
            <a:avLst/>
          </a:prstGeom>
          <a:noFill/>
          <a:ln>
            <a:noFill/>
          </a:ln>
        </p:spPr>
      </p:pic>
      <p:sp>
        <p:nvSpPr>
          <p:cNvPr id="203" name="Shape 203"/>
          <p:cNvSpPr txBox="1">
            <a:spLocks noGrp="1"/>
          </p:cNvSpPr>
          <p:nvPr>
            <p:ph type="sldNum" idx="12"/>
          </p:nvPr>
        </p:nvSpPr>
        <p:spPr>
          <a:xfrm>
            <a:off x="5562600" y="6264275"/>
            <a:ext cx="2133600" cy="365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800" b="0" i="0" u="none" strike="noStrike" cap="none">
                <a:solidFill>
                  <a:schemeClr val="dk1"/>
                </a:solidFill>
                <a:latin typeface="Calibri"/>
                <a:ea typeface="Calibri"/>
                <a:cs typeface="Calibri"/>
                <a:sym typeface="Calibri"/>
              </a:rPr>
              <a:t>‹#›</a:t>
            </a:fld>
            <a:endParaRPr lang="en-US"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CE4D1"/>
        </a:solidFill>
        <a:effectLst/>
      </p:bgPr>
    </p:bg>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3800" b="1" i="0" u="none" strike="noStrike" cap="none">
                <a:solidFill>
                  <a:schemeClr val="dk1"/>
                </a:solidFill>
                <a:latin typeface="Verdana"/>
                <a:ea typeface="Verdana"/>
                <a:cs typeface="Verdana"/>
                <a:sym typeface="Verdana"/>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1"/>
          </p:nvPr>
        </p:nvSpPr>
        <p:spPr>
          <a:xfrm>
            <a:off x="457200" y="1600200"/>
            <a:ext cx="8229600" cy="4526100"/>
          </a:xfrm>
          <a:prstGeom prst="rect">
            <a:avLst/>
          </a:prstGeom>
          <a:noFill/>
          <a:ln>
            <a:noFill/>
          </a:ln>
        </p:spPr>
        <p:txBody>
          <a:bodyPr lIns="91425" tIns="91425" rIns="91425" bIns="91425" anchor="t" anchorCtr="0"/>
          <a:lstStyle>
            <a:lvl1pPr marL="342900" marR="0" lvl="0" indent="-177800" algn="l" rtl="0">
              <a:spcBef>
                <a:spcPts val="1200"/>
              </a:spcBef>
              <a:spcAft>
                <a:spcPts val="0"/>
              </a:spcAft>
              <a:buClr>
                <a:srgbClr val="4C4C44"/>
              </a:buClr>
              <a:buSzPct val="100000"/>
              <a:buFont typeface="Arial"/>
              <a:buChar char="•"/>
              <a:defRPr sz="2600" b="0" i="0" u="none" strike="noStrike" cap="none">
                <a:solidFill>
                  <a:srgbClr val="4C4C44"/>
                </a:solidFill>
                <a:latin typeface="Verdana"/>
                <a:ea typeface="Verdana"/>
                <a:cs typeface="Verdana"/>
                <a:sym typeface="Verdana"/>
              </a:defRPr>
            </a:lvl1pPr>
            <a:lvl2pPr marL="742950" marR="0" lvl="1" indent="-146050" algn="l" rtl="0">
              <a:spcBef>
                <a:spcPts val="1200"/>
              </a:spcBef>
              <a:spcAft>
                <a:spcPts val="0"/>
              </a:spcAft>
              <a:buClr>
                <a:srgbClr val="4C4C44"/>
              </a:buClr>
              <a:buSzPct val="100000"/>
              <a:buFont typeface="Arial"/>
              <a:buChar char="–"/>
              <a:defRPr sz="2200" b="0" i="0" u="none" strike="noStrike" cap="none">
                <a:solidFill>
                  <a:srgbClr val="4C4C44"/>
                </a:solidFill>
                <a:latin typeface="Verdana"/>
                <a:ea typeface="Verdana"/>
                <a:cs typeface="Verdana"/>
                <a:sym typeface="Verdana"/>
              </a:defRPr>
            </a:lvl2pPr>
            <a:lvl3pPr marL="1143000" marR="0" lvl="2" indent="-101600" algn="l" rtl="0">
              <a:spcBef>
                <a:spcPts val="1200"/>
              </a:spcBef>
              <a:spcAft>
                <a:spcPts val="0"/>
              </a:spcAft>
              <a:buClr>
                <a:srgbClr val="4C4C44"/>
              </a:buClr>
              <a:buSzPct val="100000"/>
              <a:buFont typeface="Arial"/>
              <a:buChar char="•"/>
              <a:defRPr sz="2000" b="0" i="0" u="none" strike="noStrike" cap="none">
                <a:solidFill>
                  <a:srgbClr val="4C4C44"/>
                </a:solidFill>
                <a:latin typeface="Verdana"/>
                <a:ea typeface="Verdana"/>
                <a:cs typeface="Verdana"/>
                <a:sym typeface="Verdana"/>
              </a:defRPr>
            </a:lvl3pPr>
            <a:lvl4pPr marL="1600200" marR="0" lvl="3" indent="-114300" algn="l" rtl="0">
              <a:spcBef>
                <a:spcPts val="1200"/>
              </a:spcBef>
              <a:spcAft>
                <a:spcPts val="0"/>
              </a:spcAft>
              <a:buClr>
                <a:srgbClr val="4C4C44"/>
              </a:buClr>
              <a:buSzPct val="100000"/>
              <a:buFont typeface="Arial"/>
              <a:buChar char="–"/>
              <a:defRPr sz="1800" b="0" i="0" u="none" strike="noStrike" cap="none">
                <a:solidFill>
                  <a:srgbClr val="4C4C44"/>
                </a:solidFill>
                <a:latin typeface="Verdana"/>
                <a:ea typeface="Verdana"/>
                <a:cs typeface="Verdana"/>
                <a:sym typeface="Verdana"/>
              </a:defRPr>
            </a:lvl4pPr>
            <a:lvl5pPr marL="2057400" marR="0" lvl="4" indent="-127000" algn="l" rtl="0">
              <a:spcBef>
                <a:spcPts val="1200"/>
              </a:spcBef>
              <a:spcAft>
                <a:spcPts val="0"/>
              </a:spcAft>
              <a:buClr>
                <a:srgbClr val="4C4C44"/>
              </a:buClr>
              <a:buSzPct val="100000"/>
              <a:buFont typeface="Arial"/>
              <a:buChar char="»"/>
              <a:defRPr sz="1600" b="0" i="0" u="none" strike="noStrike" cap="none">
                <a:solidFill>
                  <a:srgbClr val="4C4C44"/>
                </a:solidFill>
                <a:latin typeface="Verdana"/>
                <a:ea typeface="Verdana"/>
                <a:cs typeface="Verdana"/>
                <a:sym typeface="Verdana"/>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96" name="Shape 296" descr="C:\Documents and Settings\d.murray\Desktop\unflippedtransparent.gif"/>
          <p:cNvPicPr preferRelativeResize="0"/>
          <p:nvPr/>
        </p:nvPicPr>
        <p:blipFill rotWithShape="1">
          <a:blip r:embed="rId16">
            <a:alphaModFix/>
          </a:blip>
          <a:srcRect/>
          <a:stretch/>
        </p:blipFill>
        <p:spPr>
          <a:xfrm>
            <a:off x="8458200" y="6172200"/>
            <a:ext cx="533400" cy="519000"/>
          </a:xfrm>
          <a:prstGeom prst="rect">
            <a:avLst/>
          </a:prstGeom>
          <a:noFill/>
          <a:ln>
            <a:noFill/>
          </a:ln>
        </p:spPr>
      </p:pic>
      <p:pic>
        <p:nvPicPr>
          <p:cNvPr id="297" name="Shape 297" descr="http://www.campus.calcasa.org/wp-content/uploads/2015/02/calcasa-logo-white-txt.png"/>
          <p:cNvPicPr preferRelativeResize="0"/>
          <p:nvPr/>
        </p:nvPicPr>
        <p:blipFill rotWithShape="1">
          <a:blip r:embed="rId17">
            <a:alphaModFix/>
          </a:blip>
          <a:srcRect b="48570"/>
          <a:stretch/>
        </p:blipFill>
        <p:spPr>
          <a:xfrm>
            <a:off x="152400" y="6248400"/>
            <a:ext cx="1447800" cy="4848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9" r:id="rId1"/>
    <p:sldLayoutId id="2147483701" r:id="rId2"/>
    <p:sldLayoutId id="2147483702" r:id="rId3"/>
    <p:sldLayoutId id="2147483703" r:id="rId4"/>
    <p:sldLayoutId id="2147483704" r:id="rId5"/>
    <p:sldLayoutId id="2147483705" r:id="rId6"/>
    <p:sldLayoutId id="2147483708" r:id="rId7"/>
    <p:sldLayoutId id="2147483709" r:id="rId8"/>
    <p:sldLayoutId id="2147483711" r:id="rId9"/>
    <p:sldLayoutId id="2147483712" r:id="rId10"/>
    <p:sldLayoutId id="2147483713" r:id="rId11"/>
    <p:sldLayoutId id="2147483716" r:id="rId12"/>
    <p:sldLayoutId id="2147483717" r:id="rId13"/>
    <p:sldLayoutId id="214748372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39.xml"/><Relationship Id="rId4" Type="http://schemas.openxmlformats.org/officeDocument/2006/relationships/image" Target="../media/image49.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hyperlink" Target="mailto:prea@calcasa.org" TargetMode="External"/><Relationship Id="rId2" Type="http://schemas.openxmlformats.org/officeDocument/2006/relationships/notesSlide" Target="../notesSlides/notesSlide62.xml"/><Relationship Id="rId1" Type="http://schemas.openxmlformats.org/officeDocument/2006/relationships/slideLayout" Target="../slideLayouts/slideLayout37.xml"/><Relationship Id="rId4" Type="http://schemas.openxmlformats.org/officeDocument/2006/relationships/hyperlink" Target="mailto:advocate@justdetention.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02"/>
        <p:cNvGrpSpPr/>
        <p:nvPr/>
      </p:nvGrpSpPr>
      <p:grpSpPr>
        <a:xfrm>
          <a:off x="0" y="0"/>
          <a:ext cx="0" cy="0"/>
          <a:chOff x="0" y="0"/>
          <a:chExt cx="0" cy="0"/>
        </a:xfrm>
      </p:grpSpPr>
      <p:pic>
        <p:nvPicPr>
          <p:cNvPr id="1003" name="Shape 1003" descr="P:\Communications\JDI Website\en\images\banner_logo.jpg"/>
          <p:cNvPicPr preferRelativeResize="0"/>
          <p:nvPr/>
        </p:nvPicPr>
        <p:blipFill rotWithShape="1">
          <a:blip r:embed="rId3">
            <a:alphaModFix/>
          </a:blip>
          <a:srcRect l="42249"/>
          <a:stretch/>
        </p:blipFill>
        <p:spPr>
          <a:xfrm>
            <a:off x="4343400" y="5257800"/>
            <a:ext cx="4800600" cy="1447800"/>
          </a:xfrm>
          <a:prstGeom prst="rect">
            <a:avLst/>
          </a:prstGeom>
          <a:noFill/>
          <a:ln>
            <a:noFill/>
          </a:ln>
        </p:spPr>
      </p:pic>
      <p:pic>
        <p:nvPicPr>
          <p:cNvPr id="1004" name="Shape 1004" descr="http://www.calcasa.org/wp-content/thesis/skins/calcasa-skin/images/calcasa-logo.png"/>
          <p:cNvPicPr preferRelativeResize="0"/>
          <p:nvPr/>
        </p:nvPicPr>
        <p:blipFill rotWithShape="1">
          <a:blip r:embed="rId4">
            <a:alphaModFix/>
          </a:blip>
          <a:srcRect/>
          <a:stretch/>
        </p:blipFill>
        <p:spPr>
          <a:xfrm>
            <a:off x="228601" y="5410200"/>
            <a:ext cx="1905000" cy="1240800"/>
          </a:xfrm>
          <a:prstGeom prst="rect">
            <a:avLst/>
          </a:prstGeom>
          <a:noFill/>
          <a:ln>
            <a:noFill/>
          </a:ln>
        </p:spPr>
      </p:pic>
      <p:sp>
        <p:nvSpPr>
          <p:cNvPr id="1005" name="Shape 1005"/>
          <p:cNvSpPr txBox="1"/>
          <p:nvPr/>
        </p:nvSpPr>
        <p:spPr>
          <a:xfrm>
            <a:off x="1862100" y="3916475"/>
            <a:ext cx="5419800" cy="883200"/>
          </a:xfrm>
          <a:prstGeom prst="rect">
            <a:avLst/>
          </a:prstGeom>
          <a:noFill/>
          <a:ln>
            <a:noFill/>
          </a:ln>
        </p:spPr>
        <p:txBody>
          <a:bodyPr lIns="91425" tIns="91425" rIns="91425" bIns="91425" anchor="t" anchorCtr="0">
            <a:noAutofit/>
          </a:bodyPr>
          <a:lstStyle/>
          <a:p>
            <a:pPr lvl="0" algn="ctr" rtl="0">
              <a:spcBef>
                <a:spcPts val="0"/>
              </a:spcBef>
              <a:buNone/>
            </a:pPr>
            <a:r>
              <a:rPr lang="en-US" sz="2400" b="1" dirty="0">
                <a:solidFill>
                  <a:srgbClr val="4C4C44"/>
                </a:solidFill>
                <a:latin typeface="Verdana"/>
                <a:ea typeface="Verdana"/>
                <a:cs typeface="Verdana"/>
                <a:sym typeface="Verdana"/>
              </a:rPr>
              <a:t>Advancing PREA</a:t>
            </a:r>
          </a:p>
          <a:p>
            <a:pPr lvl="0" algn="ctr" rtl="0">
              <a:spcBef>
                <a:spcPts val="0"/>
              </a:spcBef>
              <a:buNone/>
            </a:pPr>
            <a:r>
              <a:rPr lang="en-US" sz="2400" b="1" dirty="0">
                <a:solidFill>
                  <a:srgbClr val="4C4C44"/>
                </a:solidFill>
                <a:latin typeface="Verdana"/>
                <a:ea typeface="Verdana"/>
                <a:cs typeface="Verdana"/>
                <a:sym typeface="Verdana"/>
              </a:rPr>
              <a:t>Workshop 3 of </a:t>
            </a:r>
            <a:r>
              <a:rPr lang="en-US" sz="2400" b="1" dirty="0" smtClean="0">
                <a:solidFill>
                  <a:srgbClr val="4C4C44"/>
                </a:solidFill>
                <a:latin typeface="Verdana"/>
                <a:ea typeface="Verdana"/>
                <a:cs typeface="Verdana"/>
                <a:sym typeface="Verdana"/>
              </a:rPr>
              <a:t>3</a:t>
            </a:r>
            <a:endParaRPr lang="en-US" sz="2400" b="1" dirty="0">
              <a:solidFill>
                <a:srgbClr val="4C4C44"/>
              </a:solidFill>
              <a:latin typeface="Verdana"/>
              <a:ea typeface="Verdana"/>
              <a:cs typeface="Verdana"/>
              <a:sym typeface="Verdana"/>
            </a:endParaRPr>
          </a:p>
        </p:txBody>
      </p:sp>
      <p:sp>
        <p:nvSpPr>
          <p:cNvPr id="1006" name="Shape 1006"/>
          <p:cNvSpPr/>
          <p:nvPr/>
        </p:nvSpPr>
        <p:spPr>
          <a:xfrm>
            <a:off x="0" y="0"/>
            <a:ext cx="9144000" cy="3692700"/>
          </a:xfrm>
          <a:prstGeom prst="rect">
            <a:avLst/>
          </a:prstGeom>
          <a:solidFill>
            <a:srgbClr val="E18613"/>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solidFill>
                <a:srgbClr val="4C4C44"/>
              </a:solidFill>
            </a:endParaRPr>
          </a:p>
        </p:txBody>
      </p:sp>
      <p:sp>
        <p:nvSpPr>
          <p:cNvPr id="1007" name="Shape 1007"/>
          <p:cNvSpPr txBox="1">
            <a:spLocks noGrp="1"/>
          </p:cNvSpPr>
          <p:nvPr>
            <p:ph type="subTitle" idx="1"/>
          </p:nvPr>
        </p:nvSpPr>
        <p:spPr>
          <a:xfrm>
            <a:off x="1162050" y="831450"/>
            <a:ext cx="6819900" cy="20298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4C4C44"/>
              </a:buClr>
              <a:buSzPct val="25000"/>
              <a:buFont typeface="Arial"/>
              <a:buNone/>
            </a:pPr>
            <a:r>
              <a:rPr lang="en-US" sz="4000" b="1">
                <a:solidFill>
                  <a:srgbClr val="FFFFFF"/>
                </a:solidFill>
              </a:rPr>
              <a:t>Doing the Work: Providing Services to Incarcerated Survivors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Shape 1043"/>
          <p:cNvSpPr txBox="1">
            <a:spLocks noGrp="1"/>
          </p:cNvSpPr>
          <p:nvPr>
            <p:ph type="body" idx="1"/>
          </p:nvPr>
        </p:nvSpPr>
        <p:spPr>
          <a:xfrm>
            <a:off x="457200" y="1600200"/>
            <a:ext cx="4119000" cy="4526100"/>
          </a:xfrm>
          <a:prstGeom prst="rect">
            <a:avLst/>
          </a:prstGeom>
        </p:spPr>
        <p:txBody>
          <a:bodyPr lIns="91425" tIns="91425" rIns="91425" bIns="91425" anchor="t" anchorCtr="0">
            <a:noAutofit/>
          </a:bodyPr>
          <a:lstStyle/>
          <a:p>
            <a:pPr marL="419100" indent="-342900">
              <a:spcBef>
                <a:spcPts val="0"/>
              </a:spcBef>
              <a:spcAft>
                <a:spcPts val="600"/>
              </a:spcAft>
            </a:pPr>
            <a:r>
              <a:rPr lang="en-US" dirty="0" smtClean="0">
                <a:latin typeface="Tahoma"/>
                <a:ea typeface="Tahoma"/>
                <a:cs typeface="Tahoma"/>
                <a:sym typeface="Tahoma"/>
              </a:rPr>
              <a:t>Inherent to </a:t>
            </a:r>
            <a:r>
              <a:rPr lang="en-US" dirty="0" smtClean="0">
                <a:latin typeface="Tahoma"/>
                <a:ea typeface="Tahoma"/>
                <a:cs typeface="Tahoma"/>
                <a:sym typeface="Tahoma"/>
              </a:rPr>
              <a:t/>
            </a:r>
            <a:br>
              <a:rPr lang="en-US" dirty="0" smtClean="0">
                <a:latin typeface="Tahoma"/>
                <a:ea typeface="Tahoma"/>
                <a:cs typeface="Tahoma"/>
                <a:sym typeface="Tahoma"/>
              </a:rPr>
            </a:br>
            <a:r>
              <a:rPr lang="en-US" dirty="0" smtClean="0">
                <a:latin typeface="Tahoma"/>
                <a:ea typeface="Tahoma"/>
                <a:cs typeface="Tahoma"/>
                <a:sym typeface="Tahoma"/>
              </a:rPr>
              <a:t>corrections </a:t>
            </a:r>
            <a:r>
              <a:rPr lang="en-US" dirty="0" smtClean="0">
                <a:latin typeface="Tahoma"/>
                <a:ea typeface="Tahoma"/>
                <a:cs typeface="Tahoma"/>
                <a:sym typeface="Tahoma"/>
              </a:rPr>
              <a:t>facilities</a:t>
            </a:r>
          </a:p>
          <a:p>
            <a:pPr marL="419100" indent="-342900">
              <a:spcBef>
                <a:spcPts val="0"/>
              </a:spcBef>
              <a:spcAft>
                <a:spcPts val="600"/>
              </a:spcAft>
            </a:pPr>
            <a:r>
              <a:rPr lang="en-US" dirty="0" smtClean="0">
                <a:latin typeface="Tahoma"/>
                <a:ea typeface="Tahoma"/>
                <a:cs typeface="Tahoma"/>
                <a:sym typeface="Tahoma"/>
              </a:rPr>
              <a:t>Staff, by definition and role, have it</a:t>
            </a:r>
            <a:endParaRPr lang="en-US" dirty="0">
              <a:latin typeface="Tahoma"/>
              <a:ea typeface="Tahoma"/>
              <a:cs typeface="Tahoma"/>
              <a:sym typeface="Tahoma"/>
            </a:endParaRPr>
          </a:p>
          <a:p>
            <a:pPr marL="419100" indent="-342900">
              <a:spcBef>
                <a:spcPts val="0"/>
              </a:spcBef>
              <a:spcAft>
                <a:spcPts val="600"/>
              </a:spcAft>
            </a:pPr>
            <a:r>
              <a:rPr lang="en-US" dirty="0" smtClean="0">
                <a:latin typeface="Tahoma"/>
                <a:ea typeface="Tahoma"/>
                <a:cs typeface="Tahoma"/>
                <a:sym typeface="Tahoma"/>
              </a:rPr>
              <a:t>Creates an </a:t>
            </a:r>
            <a:r>
              <a:rPr lang="en-US" dirty="0" smtClean="0">
                <a:latin typeface="Tahoma"/>
                <a:ea typeface="Tahoma"/>
                <a:cs typeface="Tahoma"/>
                <a:sym typeface="Tahoma"/>
              </a:rPr>
              <a:t/>
            </a:r>
            <a:br>
              <a:rPr lang="en-US" dirty="0" smtClean="0">
                <a:latin typeface="Tahoma"/>
                <a:ea typeface="Tahoma"/>
                <a:cs typeface="Tahoma"/>
                <a:sym typeface="Tahoma"/>
              </a:rPr>
            </a:br>
            <a:r>
              <a:rPr lang="en-US" dirty="0" smtClean="0">
                <a:latin typeface="Tahoma"/>
                <a:ea typeface="Tahoma"/>
                <a:cs typeface="Tahoma"/>
                <a:sym typeface="Tahoma"/>
              </a:rPr>
              <a:t>‘</a:t>
            </a:r>
            <a:r>
              <a:rPr lang="en-US" dirty="0" smtClean="0">
                <a:latin typeface="Tahoma"/>
                <a:ea typeface="Tahoma"/>
                <a:cs typeface="Tahoma"/>
                <a:sym typeface="Tahoma"/>
              </a:rPr>
              <a:t>us vs them’ dynamic</a:t>
            </a:r>
            <a:endParaRPr lang="en-US" dirty="0">
              <a:latin typeface="Tahoma"/>
              <a:ea typeface="Tahoma"/>
              <a:cs typeface="Tahoma"/>
              <a:sym typeface="Tahoma"/>
            </a:endParaRPr>
          </a:p>
          <a:p>
            <a:pPr marL="419100" indent="-342900">
              <a:spcBef>
                <a:spcPts val="0"/>
              </a:spcBef>
              <a:spcAft>
                <a:spcPts val="600"/>
              </a:spcAft>
            </a:pPr>
            <a:r>
              <a:rPr lang="en-US" dirty="0" smtClean="0">
                <a:latin typeface="Tahoma"/>
                <a:ea typeface="Tahoma"/>
                <a:cs typeface="Tahoma"/>
                <a:sym typeface="Tahoma"/>
              </a:rPr>
              <a:t>Exists on many </a:t>
            </a:r>
            <a:r>
              <a:rPr lang="en-US" dirty="0" smtClean="0">
                <a:latin typeface="Tahoma"/>
                <a:ea typeface="Tahoma"/>
                <a:cs typeface="Tahoma"/>
                <a:sym typeface="Tahoma"/>
              </a:rPr>
              <a:t/>
            </a:r>
            <a:br>
              <a:rPr lang="en-US" dirty="0" smtClean="0">
                <a:latin typeface="Tahoma"/>
                <a:ea typeface="Tahoma"/>
                <a:cs typeface="Tahoma"/>
                <a:sym typeface="Tahoma"/>
              </a:rPr>
            </a:br>
            <a:r>
              <a:rPr lang="en-US" dirty="0" smtClean="0">
                <a:latin typeface="Tahoma"/>
                <a:ea typeface="Tahoma"/>
                <a:cs typeface="Tahoma"/>
                <a:sym typeface="Tahoma"/>
              </a:rPr>
              <a:t>layers</a:t>
            </a:r>
            <a:r>
              <a:rPr lang="en-US" dirty="0" smtClean="0">
                <a:latin typeface="Tahoma"/>
                <a:ea typeface="Tahoma"/>
                <a:cs typeface="Tahoma"/>
                <a:sym typeface="Tahoma"/>
              </a:rPr>
              <a:t>, including </a:t>
            </a:r>
            <a:r>
              <a:rPr lang="en-US" dirty="0" smtClean="0">
                <a:latin typeface="Tahoma"/>
                <a:ea typeface="Tahoma"/>
                <a:cs typeface="Tahoma"/>
                <a:sym typeface="Tahoma"/>
              </a:rPr>
              <a:t/>
            </a:r>
            <a:br>
              <a:rPr lang="en-US" dirty="0" smtClean="0">
                <a:latin typeface="Tahoma"/>
                <a:ea typeface="Tahoma"/>
                <a:cs typeface="Tahoma"/>
                <a:sym typeface="Tahoma"/>
              </a:rPr>
            </a:br>
            <a:r>
              <a:rPr lang="en-US" dirty="0" smtClean="0">
                <a:latin typeface="Tahoma"/>
                <a:ea typeface="Tahoma"/>
                <a:cs typeface="Tahoma"/>
                <a:sym typeface="Tahoma"/>
              </a:rPr>
              <a:t>among </a:t>
            </a:r>
            <a:r>
              <a:rPr lang="en-US" dirty="0" smtClean="0">
                <a:latin typeface="Tahoma"/>
                <a:ea typeface="Tahoma"/>
                <a:cs typeface="Tahoma"/>
                <a:sym typeface="Tahoma"/>
              </a:rPr>
              <a:t>inmates</a:t>
            </a:r>
            <a:endParaRPr lang="en-US" dirty="0">
              <a:latin typeface="Tahoma"/>
              <a:ea typeface="Tahoma"/>
              <a:cs typeface="Tahoma"/>
              <a:sym typeface="Tahoma"/>
            </a:endParaRPr>
          </a:p>
        </p:txBody>
      </p:sp>
      <p:sp>
        <p:nvSpPr>
          <p:cNvPr id="1044" name="Shape 104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dirty="0"/>
              <a:t>Power </a:t>
            </a:r>
            <a:r>
              <a:rPr lang="en-US" dirty="0" smtClean="0"/>
              <a:t>and </a:t>
            </a:r>
            <a:r>
              <a:rPr lang="en-US" dirty="0"/>
              <a:t>Control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6737" y="2196469"/>
            <a:ext cx="4090063" cy="2716535"/>
          </a:xfrm>
          <a:prstGeom prst="rect">
            <a:avLst/>
          </a:prstGeom>
        </p:spPr>
      </p:pic>
      <p:sp>
        <p:nvSpPr>
          <p:cNvPr id="4" name="Rectangle 3"/>
          <p:cNvSpPr/>
          <p:nvPr/>
        </p:nvSpPr>
        <p:spPr>
          <a:xfrm>
            <a:off x="4557569" y="4955631"/>
            <a:ext cx="3312125" cy="246221"/>
          </a:xfrm>
          <a:prstGeom prst="rect">
            <a:avLst/>
          </a:prstGeom>
        </p:spPr>
        <p:txBody>
          <a:bodyPr wrap="none">
            <a:spAutoFit/>
          </a:bodyPr>
          <a:lstStyle/>
          <a:p>
            <a:pPr lvl="0"/>
            <a:r>
              <a:rPr lang="en-US" sz="1000" dirty="0" smtClean="0">
                <a:latin typeface="+mn-lt"/>
                <a:ea typeface="Tahoma"/>
                <a:cs typeface="Tahoma"/>
                <a:sym typeface="Tahoma"/>
              </a:rPr>
              <a:t>California Department of Corrections and Rehabilitation</a:t>
            </a:r>
            <a:endParaRPr lang="en-US" sz="1000" dirty="0">
              <a:latin typeface="+mn-lt"/>
              <a:ea typeface="Tahoma"/>
              <a:cs typeface="Tahoma"/>
              <a:sym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Shape 1051"/>
          <p:cNvSpPr txBox="1">
            <a:spLocks noGrp="1"/>
          </p:cNvSpPr>
          <p:nvPr>
            <p:ph type="body" idx="1"/>
          </p:nvPr>
        </p:nvSpPr>
        <p:spPr>
          <a:xfrm>
            <a:off x="457200" y="1600200"/>
            <a:ext cx="4725900" cy="4526100"/>
          </a:xfrm>
          <a:prstGeom prst="rect">
            <a:avLst/>
          </a:prstGeom>
        </p:spPr>
        <p:txBody>
          <a:bodyPr lIns="91425" tIns="91425" rIns="91425" bIns="91425" anchor="t" anchorCtr="0">
            <a:noAutofit/>
          </a:bodyPr>
          <a:lstStyle/>
          <a:p>
            <a:pPr marL="533400" indent="-457200">
              <a:lnSpc>
                <a:spcPct val="115000"/>
              </a:lnSpc>
              <a:spcBef>
                <a:spcPts val="0"/>
              </a:spcBef>
              <a:spcAft>
                <a:spcPts val="1200"/>
              </a:spcAft>
              <a:buSzPct val="80000"/>
            </a:pPr>
            <a:r>
              <a:rPr lang="en-US" sz="3000" dirty="0">
                <a:solidFill>
                  <a:srgbClr val="4C4C44"/>
                </a:solidFill>
                <a:latin typeface="Tahoma"/>
                <a:ea typeface="Tahoma"/>
                <a:cs typeface="Tahoma"/>
                <a:sym typeface="Tahoma"/>
              </a:rPr>
              <a:t>Abuse of authority</a:t>
            </a:r>
          </a:p>
          <a:p>
            <a:pPr marL="533400" indent="-457200">
              <a:lnSpc>
                <a:spcPct val="115000"/>
              </a:lnSpc>
              <a:spcBef>
                <a:spcPts val="0"/>
              </a:spcBef>
              <a:spcAft>
                <a:spcPts val="1200"/>
              </a:spcAft>
              <a:buSzPct val="80000"/>
            </a:pPr>
            <a:r>
              <a:rPr lang="en-US" sz="3000" dirty="0">
                <a:solidFill>
                  <a:srgbClr val="4C4C44"/>
                </a:solidFill>
                <a:latin typeface="Tahoma"/>
                <a:ea typeface="Tahoma"/>
                <a:cs typeface="Tahoma"/>
                <a:sym typeface="Tahoma"/>
              </a:rPr>
              <a:t>Sexual harassment</a:t>
            </a:r>
          </a:p>
          <a:p>
            <a:pPr marL="533400" indent="-457200">
              <a:lnSpc>
                <a:spcPct val="115000"/>
              </a:lnSpc>
              <a:spcBef>
                <a:spcPts val="0"/>
              </a:spcBef>
              <a:spcAft>
                <a:spcPts val="1200"/>
              </a:spcAft>
              <a:buSzPct val="80000"/>
            </a:pPr>
            <a:r>
              <a:rPr lang="en-US" sz="3000" dirty="0">
                <a:solidFill>
                  <a:srgbClr val="4C4C44"/>
                </a:solidFill>
                <a:latin typeface="Tahoma"/>
                <a:ea typeface="Tahoma"/>
                <a:cs typeface="Tahoma"/>
                <a:sym typeface="Tahoma"/>
              </a:rPr>
              <a:t>Voyeurism</a:t>
            </a:r>
          </a:p>
          <a:p>
            <a:pPr marL="533400" indent="-457200">
              <a:lnSpc>
                <a:spcPct val="115000"/>
              </a:lnSpc>
              <a:spcBef>
                <a:spcPts val="0"/>
              </a:spcBef>
              <a:spcAft>
                <a:spcPts val="1200"/>
              </a:spcAft>
              <a:buSzPct val="80000"/>
            </a:pPr>
            <a:r>
              <a:rPr lang="en-US" sz="3000" dirty="0">
                <a:solidFill>
                  <a:srgbClr val="4C4C44"/>
                </a:solidFill>
                <a:latin typeface="Tahoma"/>
                <a:ea typeface="Tahoma"/>
                <a:cs typeface="Tahoma"/>
                <a:sym typeface="Tahoma"/>
              </a:rPr>
              <a:t>Abusive searches</a:t>
            </a:r>
          </a:p>
          <a:p>
            <a:pPr marL="533400" indent="-457200">
              <a:lnSpc>
                <a:spcPct val="115000"/>
              </a:lnSpc>
              <a:spcBef>
                <a:spcPts val="0"/>
              </a:spcBef>
              <a:spcAft>
                <a:spcPts val="1200"/>
              </a:spcAft>
              <a:buSzPct val="80000"/>
            </a:pPr>
            <a:r>
              <a:rPr lang="en-US" sz="3000" dirty="0" smtClean="0">
                <a:solidFill>
                  <a:srgbClr val="4C4C44"/>
                </a:solidFill>
                <a:latin typeface="Tahoma"/>
                <a:ea typeface="Tahoma"/>
                <a:cs typeface="Tahoma"/>
                <a:sym typeface="Tahoma"/>
              </a:rPr>
              <a:t>Sexual violence </a:t>
            </a:r>
            <a:r>
              <a:rPr lang="en-US" sz="3000" dirty="0" smtClean="0">
                <a:solidFill>
                  <a:srgbClr val="4C4C44"/>
                </a:solidFill>
                <a:latin typeface="Tahoma"/>
                <a:ea typeface="Tahoma"/>
                <a:cs typeface="Tahoma"/>
                <a:sym typeface="Tahoma"/>
              </a:rPr>
              <a:t/>
            </a:r>
            <a:br>
              <a:rPr lang="en-US" sz="3000" dirty="0" smtClean="0">
                <a:solidFill>
                  <a:srgbClr val="4C4C44"/>
                </a:solidFill>
                <a:latin typeface="Tahoma"/>
                <a:ea typeface="Tahoma"/>
                <a:cs typeface="Tahoma"/>
                <a:sym typeface="Tahoma"/>
              </a:rPr>
            </a:br>
            <a:r>
              <a:rPr lang="en-US" sz="3000" dirty="0" smtClean="0">
                <a:solidFill>
                  <a:srgbClr val="4C4C44"/>
                </a:solidFill>
                <a:latin typeface="Tahoma"/>
                <a:ea typeface="Tahoma"/>
                <a:cs typeface="Tahoma"/>
                <a:sym typeface="Tahoma"/>
              </a:rPr>
              <a:t>and </a:t>
            </a:r>
            <a:r>
              <a:rPr lang="en-US" sz="3000" dirty="0" smtClean="0">
                <a:solidFill>
                  <a:srgbClr val="4C4C44"/>
                </a:solidFill>
                <a:latin typeface="Tahoma"/>
                <a:ea typeface="Tahoma"/>
                <a:cs typeface="Tahoma"/>
                <a:sym typeface="Tahoma"/>
              </a:rPr>
              <a:t>rape</a:t>
            </a:r>
            <a:endParaRPr lang="en-US" sz="3000" dirty="0">
              <a:solidFill>
                <a:srgbClr val="4C4C44"/>
              </a:solidFill>
              <a:latin typeface="Tahoma"/>
              <a:ea typeface="Tahoma"/>
              <a:cs typeface="Tahoma"/>
              <a:sym typeface="Tahoma"/>
            </a:endParaRPr>
          </a:p>
        </p:txBody>
      </p:sp>
      <p:sp>
        <p:nvSpPr>
          <p:cNvPr id="1052" name="Shape 105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Abuse by Staff</a:t>
            </a:r>
          </a:p>
        </p:txBody>
      </p:sp>
      <p:pic>
        <p:nvPicPr>
          <p:cNvPr id="1053" name="Shape 1053"/>
          <p:cNvPicPr preferRelativeResize="0"/>
          <p:nvPr/>
        </p:nvPicPr>
        <p:blipFill>
          <a:blip r:embed="rId3">
            <a:alphaModFix/>
          </a:blip>
          <a:stretch>
            <a:fillRect/>
          </a:stretch>
        </p:blipFill>
        <p:spPr>
          <a:xfrm>
            <a:off x="5631172" y="1756300"/>
            <a:ext cx="3055627" cy="3940149"/>
          </a:xfrm>
          <a:prstGeom prst="rect">
            <a:avLst/>
          </a:prstGeom>
          <a:noFill/>
          <a:ln>
            <a:noFill/>
          </a:ln>
        </p:spPr>
      </p:pic>
      <p:sp>
        <p:nvSpPr>
          <p:cNvPr id="1054" name="Shape 1054"/>
          <p:cNvSpPr txBox="1"/>
          <p:nvPr/>
        </p:nvSpPr>
        <p:spPr>
          <a:xfrm>
            <a:off x="5557434" y="5601858"/>
            <a:ext cx="1694700" cy="279300"/>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mn-lt"/>
                <a:ea typeface="Tahoma"/>
                <a:cs typeface="Tahoma"/>
                <a:sym typeface="Tahoma"/>
              </a:rPr>
              <a:t>Tom </a:t>
            </a:r>
            <a:r>
              <a:rPr lang="en-US" sz="1000" dirty="0" err="1">
                <a:latin typeface="+mn-lt"/>
                <a:ea typeface="Tahoma"/>
                <a:cs typeface="Tahoma"/>
                <a:sym typeface="Tahoma"/>
              </a:rPr>
              <a:t>Hindman</a:t>
            </a:r>
            <a:endParaRPr lang="en-US" sz="1000" dirty="0">
              <a:latin typeface="+mn-lt"/>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Shape 1060"/>
          <p:cNvSpPr txBox="1">
            <a:spLocks noGrp="1"/>
          </p:cNvSpPr>
          <p:nvPr>
            <p:ph type="body" idx="1"/>
          </p:nvPr>
        </p:nvSpPr>
        <p:spPr>
          <a:xfrm>
            <a:off x="3599700" y="1575450"/>
            <a:ext cx="5239500" cy="4526100"/>
          </a:xfrm>
          <a:prstGeom prst="rect">
            <a:avLst/>
          </a:prstGeom>
        </p:spPr>
        <p:txBody>
          <a:bodyPr lIns="91425" tIns="91425" rIns="91425" bIns="91425" anchor="t" anchorCtr="0">
            <a:noAutofit/>
          </a:bodyPr>
          <a:lstStyle/>
          <a:p>
            <a:pPr marL="0" lvl="0" indent="0" rtl="0">
              <a:lnSpc>
                <a:spcPct val="115000"/>
              </a:lnSpc>
              <a:spcBef>
                <a:spcPts val="0"/>
              </a:spcBef>
              <a:spcAft>
                <a:spcPts val="1200"/>
              </a:spcAft>
              <a:buNone/>
            </a:pPr>
            <a:r>
              <a:rPr lang="en-US" sz="2400" b="1">
                <a:solidFill>
                  <a:srgbClr val="4C4C44"/>
                </a:solidFill>
                <a:latin typeface="Tahoma"/>
                <a:ea typeface="Tahoma"/>
                <a:cs typeface="Tahoma"/>
                <a:sym typeface="Tahoma"/>
              </a:rPr>
              <a:t>“Often, people think that you deserve whatever happens to you in prison because you have committed a crime. But no one should be sexually assaulted by an officer. Inmates have no power to protect themselves, so we rely on the officers to make it a safe environment.” </a:t>
            </a:r>
          </a:p>
          <a:p>
            <a:pPr marL="0" lvl="0" indent="0" rtl="0">
              <a:lnSpc>
                <a:spcPct val="115000"/>
              </a:lnSpc>
              <a:spcBef>
                <a:spcPts val="0"/>
              </a:spcBef>
              <a:spcAft>
                <a:spcPts val="1200"/>
              </a:spcAft>
              <a:buNone/>
            </a:pPr>
            <a:r>
              <a:rPr lang="en-US" sz="2000">
                <a:solidFill>
                  <a:srgbClr val="4C4C44"/>
                </a:solidFill>
                <a:latin typeface="Tahoma"/>
                <a:ea typeface="Tahoma"/>
                <a:cs typeface="Tahoma"/>
                <a:sym typeface="Tahoma"/>
              </a:rPr>
              <a:t>— Ivory, survivor of sexual abuse by a female officer</a:t>
            </a:r>
          </a:p>
          <a:p>
            <a:pPr marL="0" lvl="0" indent="0">
              <a:lnSpc>
                <a:spcPct val="115000"/>
              </a:lnSpc>
              <a:spcBef>
                <a:spcPts val="0"/>
              </a:spcBef>
              <a:spcAft>
                <a:spcPts val="1200"/>
              </a:spcAft>
              <a:buNone/>
            </a:pPr>
            <a:endParaRPr sz="2400" b="1">
              <a:solidFill>
                <a:srgbClr val="4C4C44"/>
              </a:solidFill>
              <a:latin typeface="Tahoma"/>
              <a:ea typeface="Tahoma"/>
              <a:cs typeface="Tahoma"/>
              <a:sym typeface="Tahoma"/>
            </a:endParaRPr>
          </a:p>
          <a:p>
            <a:pPr lvl="0">
              <a:spcBef>
                <a:spcPts val="0"/>
              </a:spcBef>
              <a:buNone/>
            </a:pPr>
            <a:endParaRPr/>
          </a:p>
        </p:txBody>
      </p:sp>
      <p:sp>
        <p:nvSpPr>
          <p:cNvPr id="1061" name="Shape 106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In His Own Words</a:t>
            </a:r>
          </a:p>
        </p:txBody>
      </p:sp>
      <p:pic>
        <p:nvPicPr>
          <p:cNvPr id="1062" name="Shape 1062"/>
          <p:cNvPicPr preferRelativeResize="0"/>
          <p:nvPr/>
        </p:nvPicPr>
        <p:blipFill>
          <a:blip r:embed="rId3">
            <a:alphaModFix/>
          </a:blip>
          <a:stretch>
            <a:fillRect/>
          </a:stretch>
        </p:blipFill>
        <p:spPr>
          <a:xfrm>
            <a:off x="457200" y="2466900"/>
            <a:ext cx="2990850" cy="2743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txBox="1">
            <a:spLocks noGrp="1"/>
          </p:cNvSpPr>
          <p:nvPr>
            <p:ph type="body" idx="1"/>
          </p:nvPr>
        </p:nvSpPr>
        <p:spPr>
          <a:xfrm>
            <a:off x="328612" y="1804550"/>
            <a:ext cx="5692500" cy="4526100"/>
          </a:xfrm>
          <a:prstGeom prst="rect">
            <a:avLst/>
          </a:prstGeom>
        </p:spPr>
        <p:txBody>
          <a:bodyPr lIns="91425" tIns="91425" rIns="91425" bIns="91425" anchor="t" anchorCtr="0">
            <a:noAutofit/>
          </a:bodyPr>
          <a:lstStyle/>
          <a:p>
            <a:pPr marL="476250" indent="-457200">
              <a:lnSpc>
                <a:spcPct val="115000"/>
              </a:lnSpc>
              <a:spcBef>
                <a:spcPts val="400"/>
              </a:spcBef>
            </a:pPr>
            <a:r>
              <a:rPr lang="en-US" sz="3300" dirty="0" smtClean="0">
                <a:solidFill>
                  <a:srgbClr val="4C4C44"/>
                </a:solidFill>
                <a:latin typeface="Tahoma"/>
                <a:ea typeface="Tahoma"/>
                <a:cs typeface="Tahoma"/>
                <a:sym typeface="Tahoma"/>
              </a:rPr>
              <a:t>Sexual </a:t>
            </a:r>
            <a:r>
              <a:rPr lang="en-US" sz="3300" dirty="0">
                <a:solidFill>
                  <a:srgbClr val="4C4C44"/>
                </a:solidFill>
                <a:latin typeface="Tahoma"/>
                <a:ea typeface="Tahoma"/>
                <a:cs typeface="Tahoma"/>
                <a:sym typeface="Tahoma"/>
              </a:rPr>
              <a:t>harassment</a:t>
            </a:r>
          </a:p>
          <a:p>
            <a:pPr marL="476250" indent="-457200">
              <a:lnSpc>
                <a:spcPct val="115000"/>
              </a:lnSpc>
              <a:spcBef>
                <a:spcPts val="400"/>
              </a:spcBef>
            </a:pPr>
            <a:r>
              <a:rPr lang="en-US" sz="3300" dirty="0">
                <a:solidFill>
                  <a:srgbClr val="4C4C44"/>
                </a:solidFill>
                <a:latin typeface="Tahoma"/>
                <a:ea typeface="Tahoma"/>
                <a:cs typeface="Tahoma"/>
                <a:sym typeface="Tahoma"/>
              </a:rPr>
              <a:t>Protective pairing </a:t>
            </a:r>
            <a:r>
              <a:rPr lang="en-US" sz="3300" dirty="0" smtClean="0">
                <a:solidFill>
                  <a:srgbClr val="4C4C44"/>
                </a:solidFill>
                <a:latin typeface="Tahoma"/>
                <a:ea typeface="Tahoma"/>
                <a:cs typeface="Tahoma"/>
                <a:sym typeface="Tahoma"/>
              </a:rPr>
              <a:t>and </a:t>
            </a:r>
            <a:r>
              <a:rPr lang="en-US" sz="3300" dirty="0">
                <a:solidFill>
                  <a:srgbClr val="4C4C44"/>
                </a:solidFill>
                <a:latin typeface="Tahoma"/>
                <a:ea typeface="Tahoma"/>
                <a:cs typeface="Tahoma"/>
                <a:sym typeface="Tahoma"/>
              </a:rPr>
              <a:t>relationship abuse</a:t>
            </a:r>
          </a:p>
          <a:p>
            <a:pPr marL="476250" indent="-457200">
              <a:lnSpc>
                <a:spcPct val="115000"/>
              </a:lnSpc>
              <a:spcBef>
                <a:spcPts val="400"/>
              </a:spcBef>
            </a:pPr>
            <a:r>
              <a:rPr lang="en-US" sz="3300" dirty="0">
                <a:latin typeface="Tahoma"/>
                <a:ea typeface="Tahoma"/>
                <a:cs typeface="Tahoma"/>
                <a:sym typeface="Tahoma"/>
              </a:rPr>
              <a:t>S</a:t>
            </a:r>
            <a:r>
              <a:rPr lang="en-US" sz="3300" dirty="0">
                <a:solidFill>
                  <a:srgbClr val="4C4C44"/>
                </a:solidFill>
                <a:latin typeface="Tahoma"/>
                <a:ea typeface="Tahoma"/>
                <a:cs typeface="Tahoma"/>
                <a:sym typeface="Tahoma"/>
              </a:rPr>
              <a:t>exual exploitation</a:t>
            </a:r>
          </a:p>
          <a:p>
            <a:pPr marL="476250" indent="-457200">
              <a:lnSpc>
                <a:spcPct val="115000"/>
              </a:lnSpc>
              <a:spcBef>
                <a:spcPts val="400"/>
              </a:spcBef>
            </a:pPr>
            <a:r>
              <a:rPr lang="en-US" sz="3300" dirty="0">
                <a:solidFill>
                  <a:srgbClr val="4C4C44"/>
                </a:solidFill>
                <a:latin typeface="Tahoma"/>
                <a:ea typeface="Tahoma"/>
                <a:cs typeface="Tahoma"/>
                <a:sym typeface="Tahoma"/>
              </a:rPr>
              <a:t>Gang abuse</a:t>
            </a:r>
          </a:p>
          <a:p>
            <a:pPr marL="476250" indent="-457200">
              <a:lnSpc>
                <a:spcPct val="115000"/>
              </a:lnSpc>
              <a:spcBef>
                <a:spcPts val="400"/>
              </a:spcBef>
            </a:pPr>
            <a:r>
              <a:rPr lang="en-US" sz="3300" dirty="0">
                <a:solidFill>
                  <a:srgbClr val="4C4C44"/>
                </a:solidFill>
                <a:latin typeface="Tahoma"/>
                <a:ea typeface="Tahoma"/>
                <a:cs typeface="Tahoma"/>
                <a:sym typeface="Tahoma"/>
              </a:rPr>
              <a:t>Sexual abuse and rape</a:t>
            </a:r>
          </a:p>
          <a:p>
            <a:pPr marL="0" lvl="0" indent="0">
              <a:lnSpc>
                <a:spcPct val="115000"/>
              </a:lnSpc>
              <a:spcBef>
                <a:spcPts val="0"/>
              </a:spcBef>
              <a:buNone/>
            </a:pPr>
            <a:endParaRPr sz="3300" dirty="0">
              <a:solidFill>
                <a:srgbClr val="4C4C44"/>
              </a:solidFill>
              <a:latin typeface="Tahoma"/>
              <a:ea typeface="Tahoma"/>
              <a:cs typeface="Tahoma"/>
              <a:sym typeface="Tahoma"/>
            </a:endParaRPr>
          </a:p>
          <a:p>
            <a:pPr lvl="0">
              <a:spcBef>
                <a:spcPts val="0"/>
              </a:spcBef>
              <a:buNone/>
            </a:pPr>
            <a:endParaRPr dirty="0"/>
          </a:p>
        </p:txBody>
      </p:sp>
      <p:sp>
        <p:nvSpPr>
          <p:cNvPr id="1069" name="Shape 1069"/>
          <p:cNvSpPr txBox="1">
            <a:spLocks noGrp="1"/>
          </p:cNvSpPr>
          <p:nvPr>
            <p:ph type="title"/>
          </p:nvPr>
        </p:nvSpPr>
        <p:spPr>
          <a:xfrm>
            <a:off x="457200" y="286787"/>
            <a:ext cx="8229600" cy="1143000"/>
          </a:xfrm>
          <a:prstGeom prst="rect">
            <a:avLst/>
          </a:prstGeom>
        </p:spPr>
        <p:txBody>
          <a:bodyPr lIns="91425" tIns="91425" rIns="91425" bIns="91425" anchor="ctr" anchorCtr="0">
            <a:noAutofit/>
          </a:bodyPr>
          <a:lstStyle/>
          <a:p>
            <a:pPr lvl="0">
              <a:spcBef>
                <a:spcPts val="0"/>
              </a:spcBef>
              <a:buNone/>
            </a:pPr>
            <a:r>
              <a:rPr lang="en-US"/>
              <a:t>Abuse by Other Inmates</a:t>
            </a:r>
          </a:p>
        </p:txBody>
      </p:sp>
      <p:pic>
        <p:nvPicPr>
          <p:cNvPr id="1070" name="Shape 1070"/>
          <p:cNvPicPr preferRelativeResize="0"/>
          <p:nvPr/>
        </p:nvPicPr>
        <p:blipFill>
          <a:blip r:embed="rId3">
            <a:alphaModFix/>
          </a:blip>
          <a:stretch>
            <a:fillRect/>
          </a:stretch>
        </p:blipFill>
        <p:spPr>
          <a:xfrm>
            <a:off x="5334000" y="2156625"/>
            <a:ext cx="3352800" cy="3276600"/>
          </a:xfrm>
          <a:prstGeom prst="rect">
            <a:avLst/>
          </a:prstGeom>
          <a:noFill/>
          <a:ln>
            <a:noFill/>
          </a:ln>
        </p:spPr>
      </p:pic>
      <p:sp>
        <p:nvSpPr>
          <p:cNvPr id="1071" name="Shape 1071"/>
          <p:cNvSpPr txBox="1"/>
          <p:nvPr/>
        </p:nvSpPr>
        <p:spPr>
          <a:xfrm>
            <a:off x="5257634" y="5256161"/>
            <a:ext cx="1737000" cy="544800"/>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US" sz="1000" dirty="0" smtClean="0">
                <a:solidFill>
                  <a:srgbClr val="4C4C44"/>
                </a:solidFill>
                <a:latin typeface="+mn-lt"/>
                <a:ea typeface="Tahoma"/>
                <a:cs typeface="Tahoma"/>
                <a:sym typeface="Tahoma"/>
              </a:rPr>
              <a:t>Carlos </a:t>
            </a:r>
            <a:r>
              <a:rPr lang="en-US" sz="1000" dirty="0">
                <a:solidFill>
                  <a:srgbClr val="4C4C44"/>
                </a:solidFill>
                <a:latin typeface="+mn-lt"/>
                <a:ea typeface="Tahoma"/>
                <a:cs typeface="Tahoma"/>
                <a:sym typeface="Tahoma"/>
              </a:rPr>
              <a:t>Jason/Reuters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Shape 1077"/>
          <p:cNvSpPr txBox="1">
            <a:spLocks noGrp="1"/>
          </p:cNvSpPr>
          <p:nvPr>
            <p:ph type="body" idx="1"/>
          </p:nvPr>
        </p:nvSpPr>
        <p:spPr>
          <a:xfrm>
            <a:off x="3993425" y="1417650"/>
            <a:ext cx="4693500" cy="5136900"/>
          </a:xfrm>
          <a:prstGeom prst="rect">
            <a:avLst/>
          </a:prstGeom>
        </p:spPr>
        <p:txBody>
          <a:bodyPr lIns="91425" tIns="91425" rIns="91425" bIns="91425" anchor="t" anchorCtr="0">
            <a:noAutofit/>
          </a:bodyPr>
          <a:lstStyle/>
          <a:p>
            <a:pPr marL="0" lvl="0" indent="0" rtl="0">
              <a:lnSpc>
                <a:spcPct val="115000"/>
              </a:lnSpc>
              <a:spcBef>
                <a:spcPts val="0"/>
              </a:spcBef>
              <a:spcAft>
                <a:spcPts val="1200"/>
              </a:spcAft>
              <a:buNone/>
            </a:pPr>
            <a:r>
              <a:rPr lang="en-US" sz="2400" b="1" dirty="0">
                <a:solidFill>
                  <a:srgbClr val="4C4C44"/>
                </a:solidFill>
                <a:latin typeface="Tahoma"/>
                <a:ea typeface="Tahoma"/>
                <a:cs typeface="Tahoma"/>
                <a:sym typeface="Tahoma"/>
              </a:rPr>
              <a:t>“This was, in a word, enslavement. My body no longer belonged to me, but to someone else — to my ‘husband’, a rapist who totally controlled my life with the constant threat </a:t>
            </a:r>
            <a:r>
              <a:rPr lang="en-US" sz="2400" b="1" dirty="0" smtClean="0">
                <a:solidFill>
                  <a:srgbClr val="4C4C44"/>
                </a:solidFill>
                <a:latin typeface="Tahoma"/>
                <a:ea typeface="Tahoma"/>
                <a:cs typeface="Tahoma"/>
                <a:sym typeface="Tahoma"/>
              </a:rPr>
              <a:t/>
            </a:r>
            <a:br>
              <a:rPr lang="en-US" sz="2400" b="1" dirty="0" smtClean="0">
                <a:solidFill>
                  <a:srgbClr val="4C4C44"/>
                </a:solidFill>
                <a:latin typeface="Tahoma"/>
                <a:ea typeface="Tahoma"/>
                <a:cs typeface="Tahoma"/>
                <a:sym typeface="Tahoma"/>
              </a:rPr>
            </a:br>
            <a:r>
              <a:rPr lang="en-US" sz="2400" b="1" dirty="0" smtClean="0">
                <a:solidFill>
                  <a:srgbClr val="4C4C44"/>
                </a:solidFill>
                <a:latin typeface="Tahoma"/>
                <a:ea typeface="Tahoma"/>
                <a:cs typeface="Tahoma"/>
                <a:sym typeface="Tahoma"/>
              </a:rPr>
              <a:t>of </a:t>
            </a:r>
            <a:r>
              <a:rPr lang="en-US" sz="2400" b="1" dirty="0">
                <a:solidFill>
                  <a:srgbClr val="4C4C44"/>
                </a:solidFill>
                <a:latin typeface="Tahoma"/>
                <a:ea typeface="Tahoma"/>
                <a:cs typeface="Tahoma"/>
                <a:sym typeface="Tahoma"/>
              </a:rPr>
              <a:t>violence.”</a:t>
            </a:r>
          </a:p>
          <a:p>
            <a:pPr marL="0" lvl="0" indent="0" rtl="0">
              <a:lnSpc>
                <a:spcPct val="115000"/>
              </a:lnSpc>
              <a:spcBef>
                <a:spcPts val="0"/>
              </a:spcBef>
              <a:spcAft>
                <a:spcPts val="1200"/>
              </a:spcAft>
              <a:buNone/>
            </a:pPr>
            <a:r>
              <a:rPr lang="en-US" sz="2200" dirty="0">
                <a:solidFill>
                  <a:srgbClr val="4C4C44"/>
                </a:solidFill>
                <a:latin typeface="Tahoma"/>
                <a:ea typeface="Tahoma"/>
                <a:cs typeface="Tahoma"/>
                <a:sym typeface="Tahoma"/>
              </a:rPr>
              <a:t>— </a:t>
            </a:r>
            <a:r>
              <a:rPr lang="en-US" sz="2200" dirty="0" smtClean="0">
                <a:solidFill>
                  <a:srgbClr val="4C4C44"/>
                </a:solidFill>
                <a:latin typeface="Tahoma"/>
                <a:ea typeface="Tahoma"/>
                <a:cs typeface="Tahoma"/>
                <a:sym typeface="Tahoma"/>
              </a:rPr>
              <a:t>Rodney, survivor </a:t>
            </a:r>
            <a:r>
              <a:rPr lang="en-US" sz="2200" dirty="0">
                <a:solidFill>
                  <a:srgbClr val="4C4C44"/>
                </a:solidFill>
                <a:latin typeface="Tahoma"/>
                <a:ea typeface="Tahoma"/>
                <a:cs typeface="Tahoma"/>
                <a:sym typeface="Tahoma"/>
              </a:rPr>
              <a:t>of sexual </a:t>
            </a:r>
            <a:r>
              <a:rPr lang="en-US" sz="2200" dirty="0" smtClean="0">
                <a:solidFill>
                  <a:srgbClr val="4C4C44"/>
                </a:solidFill>
                <a:latin typeface="Tahoma"/>
                <a:ea typeface="Tahoma"/>
                <a:cs typeface="Tahoma"/>
                <a:sym typeface="Tahoma"/>
              </a:rPr>
              <a:t>abuse </a:t>
            </a:r>
            <a:r>
              <a:rPr lang="en-US" sz="2200" dirty="0">
                <a:solidFill>
                  <a:srgbClr val="4C4C44"/>
                </a:solidFill>
                <a:latin typeface="Tahoma"/>
                <a:ea typeface="Tahoma"/>
                <a:cs typeface="Tahoma"/>
                <a:sym typeface="Tahoma"/>
              </a:rPr>
              <a:t>by other inmates</a:t>
            </a:r>
          </a:p>
          <a:p>
            <a:pPr marL="0" lvl="0" indent="0">
              <a:lnSpc>
                <a:spcPct val="115000"/>
              </a:lnSpc>
              <a:spcBef>
                <a:spcPts val="0"/>
              </a:spcBef>
              <a:spcAft>
                <a:spcPts val="1200"/>
              </a:spcAft>
              <a:buNone/>
            </a:pPr>
            <a:endParaRPr sz="2800" b="1" dirty="0">
              <a:solidFill>
                <a:srgbClr val="4C4C44"/>
              </a:solidFill>
              <a:latin typeface="Tahoma"/>
              <a:ea typeface="Tahoma"/>
              <a:cs typeface="Tahoma"/>
              <a:sym typeface="Tahoma"/>
            </a:endParaRPr>
          </a:p>
          <a:p>
            <a:pPr lvl="0">
              <a:spcBef>
                <a:spcPts val="0"/>
              </a:spcBef>
              <a:buNone/>
            </a:pPr>
            <a:endParaRPr dirty="0"/>
          </a:p>
        </p:txBody>
      </p:sp>
      <p:sp>
        <p:nvSpPr>
          <p:cNvPr id="1078" name="Shape 107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In His Own Words</a:t>
            </a:r>
          </a:p>
        </p:txBody>
      </p:sp>
      <p:pic>
        <p:nvPicPr>
          <p:cNvPr id="1079" name="Shape 1079"/>
          <p:cNvPicPr preferRelativeResize="0"/>
          <p:nvPr/>
        </p:nvPicPr>
        <p:blipFill>
          <a:blip r:embed="rId3">
            <a:alphaModFix/>
          </a:blip>
          <a:stretch>
            <a:fillRect/>
          </a:stretch>
        </p:blipFill>
        <p:spPr>
          <a:xfrm>
            <a:off x="457200" y="2182500"/>
            <a:ext cx="3409950" cy="3124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pic>
        <p:nvPicPr>
          <p:cNvPr id="1085" name="Shape 1085"/>
          <p:cNvPicPr preferRelativeResize="0"/>
          <p:nvPr/>
        </p:nvPicPr>
        <p:blipFill>
          <a:blip r:embed="rId3">
            <a:alphaModFix/>
          </a:blip>
          <a:stretch>
            <a:fillRect/>
          </a:stretch>
        </p:blipFill>
        <p:spPr>
          <a:xfrm>
            <a:off x="0" y="0"/>
            <a:ext cx="9144000" cy="6858000"/>
          </a:xfrm>
          <a:prstGeom prst="rect">
            <a:avLst/>
          </a:prstGeom>
          <a:noFill/>
          <a:ln>
            <a:noFill/>
          </a:ln>
        </p:spPr>
      </p:pic>
      <p:sp>
        <p:nvSpPr>
          <p:cNvPr id="1086" name="Shape 1086"/>
          <p:cNvSpPr txBox="1"/>
          <p:nvPr/>
        </p:nvSpPr>
        <p:spPr>
          <a:xfrm>
            <a:off x="0" y="6541589"/>
            <a:ext cx="4041900" cy="449100"/>
          </a:xfrm>
          <a:prstGeom prst="rect">
            <a:avLst/>
          </a:prstGeom>
          <a:noFill/>
          <a:ln>
            <a:noFill/>
          </a:ln>
        </p:spPr>
        <p:txBody>
          <a:bodyPr lIns="91425" tIns="91425" rIns="91425" bIns="91425" anchor="t" anchorCtr="0">
            <a:noAutofit/>
          </a:bodyPr>
          <a:lstStyle/>
          <a:p>
            <a:pPr lvl="0" rtl="0">
              <a:lnSpc>
                <a:spcPct val="115000"/>
              </a:lnSpc>
              <a:spcBef>
                <a:spcPts val="1200"/>
              </a:spcBef>
              <a:buNone/>
            </a:pPr>
            <a:r>
              <a:rPr lang="en-US" sz="1000" b="1" dirty="0" smtClean="0">
                <a:solidFill>
                  <a:schemeClr val="bg1"/>
                </a:solidFill>
                <a:latin typeface="+mn-lt"/>
                <a:ea typeface="Tahoma"/>
                <a:cs typeface="Tahoma"/>
                <a:sym typeface="Tahoma"/>
              </a:rPr>
              <a:t>Richard </a:t>
            </a:r>
            <a:r>
              <a:rPr lang="en-US" sz="1000" b="1" dirty="0">
                <a:solidFill>
                  <a:schemeClr val="bg1"/>
                </a:solidFill>
                <a:latin typeface="+mn-lt"/>
                <a:ea typeface="Tahoma"/>
                <a:cs typeface="Tahoma"/>
                <a:sym typeface="Tahoma"/>
              </a:rPr>
              <a:t>Ross</a:t>
            </a:r>
          </a:p>
          <a:p>
            <a:pPr lvl="0">
              <a:spcBef>
                <a:spcPts val="0"/>
              </a:spcBef>
              <a:buNone/>
            </a:pPr>
            <a:endParaRPr dirty="0"/>
          </a:p>
        </p:txBody>
      </p:sp>
      <p:sp>
        <p:nvSpPr>
          <p:cNvPr id="1087" name="Shape 1087"/>
          <p:cNvSpPr txBox="1"/>
          <p:nvPr/>
        </p:nvSpPr>
        <p:spPr>
          <a:xfrm>
            <a:off x="139250" y="69625"/>
            <a:ext cx="6147300" cy="2646000"/>
          </a:xfrm>
          <a:prstGeom prst="rect">
            <a:avLst/>
          </a:prstGeom>
          <a:noFill/>
          <a:ln>
            <a:noFill/>
          </a:ln>
        </p:spPr>
        <p:txBody>
          <a:bodyPr lIns="91425" tIns="91425" rIns="91425" bIns="91425" anchor="t" anchorCtr="0">
            <a:noAutofit/>
          </a:bodyPr>
          <a:lstStyle/>
          <a:p>
            <a:pPr lvl="0">
              <a:spcBef>
                <a:spcPts val="0"/>
              </a:spcBef>
              <a:buNone/>
            </a:pPr>
            <a:r>
              <a:rPr lang="en-US" sz="4800" b="1">
                <a:solidFill>
                  <a:srgbClr val="FFFFFF"/>
                </a:solidFill>
                <a:latin typeface="Verdana"/>
                <a:ea typeface="Verdana"/>
                <a:cs typeface="Verdana"/>
                <a:sym typeface="Verdana"/>
              </a:rPr>
              <a:t>What Advocates </a:t>
            </a:r>
          </a:p>
          <a:p>
            <a:pPr lvl="0">
              <a:spcBef>
                <a:spcPts val="0"/>
              </a:spcBef>
              <a:buNone/>
            </a:pPr>
            <a:r>
              <a:rPr lang="en-US" sz="4800" b="1">
                <a:solidFill>
                  <a:srgbClr val="FFFFFF"/>
                </a:solidFill>
                <a:latin typeface="Verdana"/>
                <a:ea typeface="Verdana"/>
                <a:cs typeface="Verdana"/>
                <a:sym typeface="Verdana"/>
              </a:rPr>
              <a:t>Can Do</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pic>
        <p:nvPicPr>
          <p:cNvPr id="1093" name="Shape 1093"/>
          <p:cNvPicPr preferRelativeResize="0"/>
          <p:nvPr/>
        </p:nvPicPr>
        <p:blipFill>
          <a:blip r:embed="rId3">
            <a:alphaModFix/>
          </a:blip>
          <a:stretch>
            <a:fillRect/>
          </a:stretch>
        </p:blipFill>
        <p:spPr>
          <a:xfrm>
            <a:off x="1205016" y="1452050"/>
            <a:ext cx="6733975" cy="3953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Shape 1099"/>
          <p:cNvSpPr txBox="1"/>
          <p:nvPr/>
        </p:nvSpPr>
        <p:spPr>
          <a:xfrm>
            <a:off x="1262100" y="1938750"/>
            <a:ext cx="6827700" cy="2980500"/>
          </a:xfrm>
          <a:prstGeom prst="rect">
            <a:avLst/>
          </a:prstGeom>
          <a:noFill/>
          <a:ln>
            <a:noFill/>
          </a:ln>
        </p:spPr>
        <p:txBody>
          <a:bodyPr lIns="91425" tIns="91425" rIns="91425" bIns="91425" anchor="t" anchorCtr="0">
            <a:noAutofit/>
          </a:bodyPr>
          <a:lstStyle/>
          <a:p>
            <a:pPr lvl="0" algn="ctr" rtl="0">
              <a:spcBef>
                <a:spcPts val="0"/>
              </a:spcBef>
              <a:buNone/>
            </a:pPr>
            <a:r>
              <a:rPr lang="en-US" sz="4000" b="1">
                <a:solidFill>
                  <a:schemeClr val="dk1"/>
                </a:solidFill>
                <a:latin typeface="Tahoma"/>
                <a:ea typeface="Tahoma"/>
                <a:cs typeface="Tahoma"/>
                <a:sym typeface="Tahoma"/>
              </a:rPr>
              <a:t>What did Joe say were the most powerful services the </a:t>
            </a:r>
            <a:br>
              <a:rPr lang="en-US" sz="4000" b="1">
                <a:solidFill>
                  <a:schemeClr val="dk1"/>
                </a:solidFill>
                <a:latin typeface="Tahoma"/>
                <a:ea typeface="Tahoma"/>
                <a:cs typeface="Tahoma"/>
                <a:sym typeface="Tahoma"/>
              </a:rPr>
            </a:br>
            <a:r>
              <a:rPr lang="en-US" sz="4000" b="1">
                <a:solidFill>
                  <a:schemeClr val="dk1"/>
                </a:solidFill>
                <a:latin typeface="Tahoma"/>
                <a:ea typeface="Tahoma"/>
                <a:cs typeface="Tahoma"/>
                <a:sym typeface="Tahoma"/>
              </a:rPr>
              <a:t>advocate provided?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Shape 1105"/>
          <p:cNvSpPr txBox="1"/>
          <p:nvPr/>
        </p:nvSpPr>
        <p:spPr>
          <a:xfrm>
            <a:off x="508800" y="1536200"/>
            <a:ext cx="4056000" cy="4011600"/>
          </a:xfrm>
          <a:prstGeom prst="rect">
            <a:avLst/>
          </a:prstGeom>
          <a:noFill/>
          <a:ln>
            <a:noFill/>
          </a:ln>
        </p:spPr>
        <p:txBody>
          <a:bodyPr lIns="91425" tIns="91425" rIns="91425" bIns="91425" anchor="t" anchorCtr="0">
            <a:noAutofit/>
          </a:bodyPr>
          <a:lstStyle/>
          <a:p>
            <a:pPr lvl="0" rtl="0">
              <a:spcBef>
                <a:spcPts val="0"/>
              </a:spcBef>
              <a:buNone/>
            </a:pPr>
            <a:endParaRPr sz="2600">
              <a:solidFill>
                <a:schemeClr val="dk2"/>
              </a:solidFill>
              <a:latin typeface="Tahoma"/>
              <a:ea typeface="Tahoma"/>
              <a:cs typeface="Tahoma"/>
              <a:sym typeface="Tahoma"/>
            </a:endParaRPr>
          </a:p>
          <a:p>
            <a:pPr lvl="0" rtl="0">
              <a:spcBef>
                <a:spcPts val="0"/>
              </a:spcBef>
              <a:buNone/>
            </a:pPr>
            <a:endParaRPr sz="1800"/>
          </a:p>
        </p:txBody>
      </p:sp>
      <p:sp>
        <p:nvSpPr>
          <p:cNvPr id="1106" name="Shape 1106"/>
          <p:cNvSpPr txBox="1">
            <a:spLocks noGrp="1"/>
          </p:cNvSpPr>
          <p:nvPr>
            <p:ph type="title"/>
          </p:nvPr>
        </p:nvSpPr>
        <p:spPr>
          <a:xfrm>
            <a:off x="508800" y="296562"/>
            <a:ext cx="8229600" cy="1143000"/>
          </a:xfrm>
          <a:prstGeom prst="rect">
            <a:avLst/>
          </a:prstGeom>
        </p:spPr>
        <p:txBody>
          <a:bodyPr lIns="91425" tIns="91425" rIns="91425" bIns="91425" anchor="ctr" anchorCtr="0">
            <a:noAutofit/>
          </a:bodyPr>
          <a:lstStyle/>
          <a:p>
            <a:pPr lvl="0" rtl="0">
              <a:spcBef>
                <a:spcPts val="0"/>
              </a:spcBef>
              <a:buNone/>
            </a:pPr>
            <a:r>
              <a:rPr lang="en-US"/>
              <a:t>The Empowerment Model</a:t>
            </a:r>
          </a:p>
        </p:txBody>
      </p:sp>
      <p:sp>
        <p:nvSpPr>
          <p:cNvPr id="1107" name="Shape 1107"/>
          <p:cNvSpPr txBox="1"/>
          <p:nvPr/>
        </p:nvSpPr>
        <p:spPr>
          <a:xfrm>
            <a:off x="661200" y="1688600"/>
            <a:ext cx="4056000" cy="4011600"/>
          </a:xfrm>
          <a:prstGeom prst="rect">
            <a:avLst/>
          </a:prstGeom>
          <a:noFill/>
          <a:ln>
            <a:noFill/>
          </a:ln>
        </p:spPr>
        <p:txBody>
          <a:bodyPr lIns="91425" tIns="91425" rIns="91425" bIns="91425" anchor="t" anchorCtr="0">
            <a:noAutofit/>
          </a:bodyPr>
          <a:lstStyle/>
          <a:p>
            <a:pPr marL="533400" marR="0" lvl="0" indent="-457200" algn="l" rtl="0">
              <a:lnSpc>
                <a:spcPct val="115000"/>
              </a:lnSpc>
              <a:spcBef>
                <a:spcPts val="0"/>
              </a:spcBef>
              <a:spcAft>
                <a:spcPts val="0"/>
              </a:spcAft>
              <a:buClr>
                <a:schemeClr val="dk2"/>
              </a:buClr>
              <a:buSzPct val="80000"/>
              <a:buFont typeface="Arial" panose="020B0604020202020204" pitchFamily="34" charset="0"/>
              <a:buChar char="•"/>
            </a:pPr>
            <a:r>
              <a:rPr lang="en-US" sz="3000" dirty="0">
                <a:solidFill>
                  <a:schemeClr val="dk2"/>
                </a:solidFill>
                <a:latin typeface="Tahoma"/>
                <a:ea typeface="Tahoma"/>
                <a:cs typeface="Tahoma"/>
                <a:sym typeface="Tahoma"/>
              </a:rPr>
              <a:t>No assumptions</a:t>
            </a:r>
          </a:p>
          <a:p>
            <a:pPr marL="533400" lvl="0" indent="-457200" rtl="0">
              <a:lnSpc>
                <a:spcPct val="115000"/>
              </a:lnSpc>
              <a:spcBef>
                <a:spcPts val="0"/>
              </a:spcBef>
              <a:spcAft>
                <a:spcPts val="0"/>
              </a:spcAft>
              <a:buClr>
                <a:schemeClr val="dk2"/>
              </a:buClr>
              <a:buSzPct val="80000"/>
              <a:buFont typeface="Arial" panose="020B0604020202020204" pitchFamily="34" charset="0"/>
              <a:buChar char="•"/>
            </a:pPr>
            <a:r>
              <a:rPr lang="en-US" sz="3000" dirty="0">
                <a:solidFill>
                  <a:schemeClr val="dk2"/>
                </a:solidFill>
                <a:latin typeface="Tahoma"/>
                <a:ea typeface="Tahoma"/>
                <a:cs typeface="Tahoma"/>
                <a:sym typeface="Tahoma"/>
              </a:rPr>
              <a:t>Trust is earned</a:t>
            </a:r>
          </a:p>
          <a:p>
            <a:pPr marL="533400" lvl="0" indent="-457200" rtl="0">
              <a:lnSpc>
                <a:spcPct val="115000"/>
              </a:lnSpc>
              <a:spcBef>
                <a:spcPts val="0"/>
              </a:spcBef>
              <a:spcAft>
                <a:spcPts val="0"/>
              </a:spcAft>
              <a:buClr>
                <a:schemeClr val="dk2"/>
              </a:buClr>
              <a:buSzPct val="80000"/>
              <a:buFont typeface="Arial" panose="020B0604020202020204" pitchFamily="34" charset="0"/>
              <a:buChar char="•"/>
            </a:pPr>
            <a:r>
              <a:rPr lang="en-US" sz="3000" dirty="0">
                <a:solidFill>
                  <a:schemeClr val="dk2"/>
                </a:solidFill>
                <a:latin typeface="Tahoma"/>
                <a:ea typeface="Tahoma"/>
                <a:cs typeface="Tahoma"/>
                <a:sym typeface="Tahoma"/>
              </a:rPr>
              <a:t>Validation is key</a:t>
            </a:r>
          </a:p>
          <a:p>
            <a:pPr marL="533400" marR="0" lvl="0" indent="-457200" algn="l" rtl="0">
              <a:lnSpc>
                <a:spcPct val="115000"/>
              </a:lnSpc>
              <a:spcBef>
                <a:spcPts val="0"/>
              </a:spcBef>
              <a:spcAft>
                <a:spcPts val="0"/>
              </a:spcAft>
              <a:buClr>
                <a:schemeClr val="dk2"/>
              </a:buClr>
              <a:buSzPct val="80000"/>
              <a:buFont typeface="Arial" panose="020B0604020202020204" pitchFamily="34" charset="0"/>
              <a:buChar char="•"/>
            </a:pPr>
            <a:r>
              <a:rPr lang="en-US" sz="3000" dirty="0">
                <a:solidFill>
                  <a:schemeClr val="dk2"/>
                </a:solidFill>
                <a:latin typeface="Tahoma"/>
                <a:ea typeface="Tahoma"/>
                <a:cs typeface="Tahoma"/>
                <a:sym typeface="Tahoma"/>
              </a:rPr>
              <a:t>O</a:t>
            </a:r>
            <a:r>
              <a:rPr lang="en-US" sz="3000" dirty="0" smtClean="0">
                <a:solidFill>
                  <a:schemeClr val="dk2"/>
                </a:solidFill>
                <a:latin typeface="Tahoma"/>
                <a:ea typeface="Tahoma"/>
                <a:cs typeface="Tahoma"/>
                <a:sym typeface="Tahoma"/>
              </a:rPr>
              <a:t>ptions</a:t>
            </a:r>
            <a:r>
              <a:rPr lang="en-US" sz="3000" dirty="0">
                <a:solidFill>
                  <a:schemeClr val="dk2"/>
                </a:solidFill>
                <a:latin typeface="Tahoma"/>
                <a:ea typeface="Tahoma"/>
                <a:cs typeface="Tahoma"/>
                <a:sym typeface="Tahoma"/>
              </a:rPr>
              <a:t>, </a:t>
            </a:r>
            <a:br>
              <a:rPr lang="en-US" sz="3000" dirty="0">
                <a:solidFill>
                  <a:schemeClr val="dk2"/>
                </a:solidFill>
                <a:latin typeface="Tahoma"/>
                <a:ea typeface="Tahoma"/>
                <a:cs typeface="Tahoma"/>
                <a:sym typeface="Tahoma"/>
              </a:rPr>
            </a:br>
            <a:r>
              <a:rPr lang="en-US" sz="3000" dirty="0">
                <a:solidFill>
                  <a:schemeClr val="dk2"/>
                </a:solidFill>
                <a:latin typeface="Tahoma"/>
                <a:ea typeface="Tahoma"/>
                <a:cs typeface="Tahoma"/>
                <a:sym typeface="Tahoma"/>
              </a:rPr>
              <a:t>not advice</a:t>
            </a:r>
          </a:p>
          <a:p>
            <a:pPr marL="533400" lvl="0" indent="-457200" rtl="0">
              <a:lnSpc>
                <a:spcPct val="115000"/>
              </a:lnSpc>
              <a:spcBef>
                <a:spcPts val="0"/>
              </a:spcBef>
              <a:spcAft>
                <a:spcPts val="0"/>
              </a:spcAft>
              <a:buClr>
                <a:schemeClr val="dk2"/>
              </a:buClr>
              <a:buSzPct val="80000"/>
              <a:buFont typeface="Arial" panose="020B0604020202020204" pitchFamily="34" charset="0"/>
              <a:buChar char="•"/>
            </a:pPr>
            <a:r>
              <a:rPr lang="en-US" sz="3000" dirty="0">
                <a:solidFill>
                  <a:schemeClr val="dk2"/>
                </a:solidFill>
                <a:latin typeface="Tahoma"/>
                <a:ea typeface="Tahoma"/>
                <a:cs typeface="Tahoma"/>
                <a:sym typeface="Tahoma"/>
              </a:rPr>
              <a:t>Survivor is </a:t>
            </a:r>
            <a:br>
              <a:rPr lang="en-US" sz="3000" dirty="0">
                <a:solidFill>
                  <a:schemeClr val="dk2"/>
                </a:solidFill>
                <a:latin typeface="Tahoma"/>
                <a:ea typeface="Tahoma"/>
                <a:cs typeface="Tahoma"/>
                <a:sym typeface="Tahoma"/>
              </a:rPr>
            </a:br>
            <a:r>
              <a:rPr lang="en-US" sz="3000" dirty="0">
                <a:solidFill>
                  <a:schemeClr val="dk2"/>
                </a:solidFill>
                <a:latin typeface="Tahoma"/>
                <a:ea typeface="Tahoma"/>
                <a:cs typeface="Tahoma"/>
                <a:sym typeface="Tahoma"/>
              </a:rPr>
              <a:t>the expert</a:t>
            </a:r>
          </a:p>
          <a:p>
            <a:pPr marL="0" lvl="0" indent="0" rtl="0">
              <a:lnSpc>
                <a:spcPct val="115000"/>
              </a:lnSpc>
              <a:spcBef>
                <a:spcPts val="0"/>
              </a:spcBef>
              <a:spcAft>
                <a:spcPts val="0"/>
              </a:spcAft>
              <a:buNone/>
            </a:pPr>
            <a:endParaRPr sz="2400" dirty="0">
              <a:solidFill>
                <a:schemeClr val="dk2"/>
              </a:solidFill>
              <a:latin typeface="Tahoma"/>
              <a:ea typeface="Tahoma"/>
              <a:cs typeface="Tahoma"/>
              <a:sym typeface="Tahoma"/>
            </a:endParaRPr>
          </a:p>
          <a:p>
            <a:pPr lvl="0" rtl="0">
              <a:spcBef>
                <a:spcPts val="0"/>
              </a:spcBef>
              <a:buNone/>
            </a:pPr>
            <a:endParaRPr sz="2400" dirty="0">
              <a:solidFill>
                <a:schemeClr val="dk2"/>
              </a:solidFill>
              <a:latin typeface="Tahoma"/>
              <a:ea typeface="Tahoma"/>
              <a:cs typeface="Tahoma"/>
              <a:sym typeface="Tahoma"/>
            </a:endParaRPr>
          </a:p>
        </p:txBody>
      </p:sp>
      <p:pic>
        <p:nvPicPr>
          <p:cNvPr id="1108" name="Shape 1108" descr="stop.jpg"/>
          <p:cNvPicPr preferRelativeResize="0"/>
          <p:nvPr/>
        </p:nvPicPr>
        <p:blipFill>
          <a:blip r:embed="rId3">
            <a:alphaModFix/>
          </a:blip>
          <a:stretch>
            <a:fillRect/>
          </a:stretch>
        </p:blipFill>
        <p:spPr>
          <a:xfrm>
            <a:off x="4717200" y="2123427"/>
            <a:ext cx="3782876" cy="2837149"/>
          </a:xfrm>
          <a:prstGeom prst="rect">
            <a:avLst/>
          </a:prstGeom>
          <a:noFill/>
          <a:ln>
            <a:noFill/>
          </a:ln>
        </p:spPr>
      </p:pic>
      <p:sp>
        <p:nvSpPr>
          <p:cNvPr id="1109" name="Shape 1109"/>
          <p:cNvSpPr txBox="1"/>
          <p:nvPr/>
        </p:nvSpPr>
        <p:spPr>
          <a:xfrm>
            <a:off x="4654136" y="4869925"/>
            <a:ext cx="3338400" cy="408000"/>
          </a:xfrm>
          <a:prstGeom prst="rect">
            <a:avLst/>
          </a:prstGeom>
          <a:noFill/>
          <a:ln>
            <a:noFill/>
          </a:ln>
        </p:spPr>
        <p:txBody>
          <a:bodyPr lIns="91425" tIns="91425" rIns="91425" bIns="91425" anchor="t" anchorCtr="0">
            <a:noAutofit/>
          </a:bodyPr>
          <a:lstStyle/>
          <a:p>
            <a:pPr lvl="0" rtl="0">
              <a:spcBef>
                <a:spcPts val="0"/>
              </a:spcBef>
              <a:buNone/>
            </a:pPr>
            <a:r>
              <a:rPr lang="en-US" sz="1000" dirty="0" err="1" smtClean="0">
                <a:solidFill>
                  <a:schemeClr val="dk2"/>
                </a:solidFill>
                <a:latin typeface="+mn-lt"/>
                <a:ea typeface="Tahoma"/>
                <a:cs typeface="Tahoma"/>
                <a:sym typeface="Tahoma"/>
              </a:rPr>
              <a:t>Wonderferrit</a:t>
            </a:r>
            <a:r>
              <a:rPr lang="en-US" sz="1000" dirty="0" smtClean="0">
                <a:solidFill>
                  <a:schemeClr val="dk2"/>
                </a:solidFill>
                <a:latin typeface="+mn-lt"/>
                <a:ea typeface="Tahoma"/>
                <a:cs typeface="Tahoma"/>
                <a:sym typeface="Tahoma"/>
              </a:rPr>
              <a:t>/</a:t>
            </a:r>
            <a:r>
              <a:rPr lang="en-US" sz="1000" dirty="0" err="1" smtClean="0">
                <a:solidFill>
                  <a:schemeClr val="dk2"/>
                </a:solidFill>
                <a:latin typeface="+mn-lt"/>
                <a:ea typeface="Tahoma"/>
                <a:cs typeface="Tahoma"/>
                <a:sym typeface="Tahoma"/>
              </a:rPr>
              <a:t>flickr</a:t>
            </a:r>
            <a:endParaRPr lang="en-US" sz="1000" dirty="0">
              <a:solidFill>
                <a:schemeClr val="dk2"/>
              </a:solidFill>
              <a:latin typeface="+mn-lt"/>
              <a:ea typeface="Tahoma"/>
              <a:cs typeface="Tahoma"/>
              <a:sym typeface="Tahom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The Empowerment Model</a:t>
            </a:r>
          </a:p>
        </p:txBody>
      </p:sp>
      <p:sp>
        <p:nvSpPr>
          <p:cNvPr id="1116" name="Shape 1116"/>
          <p:cNvSpPr txBox="1">
            <a:spLocks noGrp="1"/>
          </p:cNvSpPr>
          <p:nvPr>
            <p:ph type="body" idx="1"/>
          </p:nvPr>
        </p:nvSpPr>
        <p:spPr>
          <a:xfrm>
            <a:off x="457200" y="1516400"/>
            <a:ext cx="4153500" cy="4526100"/>
          </a:xfrm>
          <a:prstGeom prst="rect">
            <a:avLst/>
          </a:prstGeom>
        </p:spPr>
        <p:txBody>
          <a:bodyPr lIns="91425" tIns="91425" rIns="91425" bIns="91425" anchor="t" anchorCtr="0">
            <a:noAutofit/>
          </a:bodyPr>
          <a:lstStyle/>
          <a:p>
            <a:pPr lvl="0" rtl="0">
              <a:spcBef>
                <a:spcPts val="0"/>
              </a:spcBef>
            </a:pPr>
            <a:r>
              <a:rPr lang="en-US" sz="3000" b="1" dirty="0">
                <a:latin typeface="Tahoma"/>
                <a:ea typeface="Tahoma"/>
                <a:cs typeface="Tahoma"/>
                <a:sym typeface="Tahoma"/>
              </a:rPr>
              <a:t>Setting </a:t>
            </a:r>
            <a:r>
              <a:rPr lang="en-US" sz="3000" b="1" dirty="0" smtClean="0">
                <a:latin typeface="Tahoma"/>
                <a:ea typeface="Tahoma"/>
                <a:cs typeface="Tahoma"/>
                <a:sym typeface="Tahoma"/>
              </a:rPr>
              <a:t>Boundaries</a:t>
            </a:r>
            <a:endParaRPr lang="en-US" sz="3000" b="1" dirty="0">
              <a:latin typeface="Tahoma"/>
              <a:ea typeface="Tahoma"/>
              <a:cs typeface="Tahoma"/>
              <a:sym typeface="Tahoma"/>
            </a:endParaRPr>
          </a:p>
          <a:p>
            <a:pPr marL="457200" lvl="0" indent="-457200" rtl="0">
              <a:spcBef>
                <a:spcPts val="600"/>
              </a:spcBef>
              <a:buSzPct val="80000"/>
              <a:buFont typeface="Arial" panose="020B0604020202020204" pitchFamily="34" charset="0"/>
              <a:buChar char="•"/>
            </a:pPr>
            <a:r>
              <a:rPr lang="en-US" sz="3000" dirty="0">
                <a:latin typeface="Tahoma"/>
                <a:ea typeface="Tahoma"/>
                <a:cs typeface="Tahoma"/>
                <a:sym typeface="Tahoma"/>
              </a:rPr>
              <a:t>Be proactive </a:t>
            </a:r>
          </a:p>
          <a:p>
            <a:pPr marL="457200" lvl="0" indent="-457200" rtl="0">
              <a:spcBef>
                <a:spcPts val="600"/>
              </a:spcBef>
              <a:buSzPct val="80000"/>
              <a:buFont typeface="Arial" panose="020B0604020202020204" pitchFamily="34" charset="0"/>
              <a:buChar char="•"/>
            </a:pPr>
            <a:r>
              <a:rPr lang="en-US" sz="3000" dirty="0">
                <a:latin typeface="Tahoma"/>
                <a:ea typeface="Tahoma"/>
                <a:cs typeface="Tahoma"/>
                <a:sym typeface="Tahoma"/>
              </a:rPr>
              <a:t>Be realistic </a:t>
            </a:r>
          </a:p>
          <a:p>
            <a:pPr marL="457200" lvl="0" indent="-457200" rtl="0">
              <a:spcBef>
                <a:spcPts val="600"/>
              </a:spcBef>
              <a:buSzPct val="80000"/>
              <a:buFont typeface="Arial" panose="020B0604020202020204" pitchFamily="34" charset="0"/>
              <a:buChar char="•"/>
            </a:pPr>
            <a:r>
              <a:rPr lang="en-US" sz="3000" dirty="0">
                <a:latin typeface="Tahoma"/>
                <a:ea typeface="Tahoma"/>
                <a:cs typeface="Tahoma"/>
                <a:sym typeface="Tahoma"/>
              </a:rPr>
              <a:t>Stay within your scope of </a:t>
            </a:r>
            <a:r>
              <a:rPr lang="en-US" sz="3000" dirty="0" smtClean="0">
                <a:latin typeface="Tahoma"/>
                <a:ea typeface="Tahoma"/>
                <a:cs typeface="Tahoma"/>
                <a:sym typeface="Tahoma"/>
              </a:rPr>
              <a:t>work</a:t>
            </a:r>
          </a:p>
          <a:p>
            <a:pPr marL="457200" lvl="0" indent="-457200" rtl="0">
              <a:spcBef>
                <a:spcPts val="600"/>
              </a:spcBef>
              <a:buSzPct val="80000"/>
              <a:buFont typeface="Arial" panose="020B0604020202020204" pitchFamily="34" charset="0"/>
              <a:buChar char="•"/>
            </a:pPr>
            <a:r>
              <a:rPr lang="en-US" sz="3000" dirty="0" smtClean="0">
                <a:latin typeface="Tahoma"/>
                <a:ea typeface="Tahoma"/>
                <a:cs typeface="Tahoma"/>
                <a:sym typeface="Tahoma"/>
              </a:rPr>
              <a:t>Be </a:t>
            </a:r>
            <a:r>
              <a:rPr lang="en-US" sz="3000" dirty="0">
                <a:latin typeface="Tahoma"/>
                <a:ea typeface="Tahoma"/>
                <a:cs typeface="Tahoma"/>
                <a:sym typeface="Tahoma"/>
              </a:rPr>
              <a:t>consistent </a:t>
            </a:r>
            <a:br>
              <a:rPr lang="en-US" sz="3000" dirty="0">
                <a:latin typeface="Tahoma"/>
                <a:ea typeface="Tahoma"/>
                <a:cs typeface="Tahoma"/>
                <a:sym typeface="Tahoma"/>
              </a:rPr>
            </a:br>
            <a:r>
              <a:rPr lang="en-US" sz="3000" dirty="0">
                <a:latin typeface="Tahoma"/>
                <a:ea typeface="Tahoma"/>
                <a:cs typeface="Tahoma"/>
                <a:sym typeface="Tahoma"/>
              </a:rPr>
              <a:t>and </a:t>
            </a:r>
            <a:r>
              <a:rPr lang="en-US" sz="3000" dirty="0" smtClean="0">
                <a:latin typeface="Tahoma"/>
                <a:ea typeface="Tahoma"/>
                <a:cs typeface="Tahoma"/>
                <a:sym typeface="Tahoma"/>
              </a:rPr>
              <a:t>reliable</a:t>
            </a:r>
          </a:p>
          <a:p>
            <a:pPr marL="457200" lvl="0" indent="-457200" rtl="0">
              <a:spcBef>
                <a:spcPts val="600"/>
              </a:spcBef>
              <a:buSzPct val="80000"/>
              <a:buFont typeface="Arial" panose="020B0604020202020204" pitchFamily="34" charset="0"/>
              <a:buChar char="•"/>
            </a:pPr>
            <a:r>
              <a:rPr lang="en-US" sz="3000" dirty="0" smtClean="0">
                <a:latin typeface="Tahoma"/>
                <a:ea typeface="Tahoma"/>
                <a:cs typeface="Tahoma"/>
                <a:sym typeface="Tahoma"/>
              </a:rPr>
              <a:t>Be </a:t>
            </a:r>
            <a:r>
              <a:rPr lang="en-US" sz="3000" dirty="0">
                <a:latin typeface="Tahoma"/>
                <a:ea typeface="Tahoma"/>
                <a:cs typeface="Tahoma"/>
                <a:sym typeface="Tahoma"/>
              </a:rPr>
              <a:t>prepared </a:t>
            </a:r>
          </a:p>
        </p:txBody>
      </p:sp>
      <p:pic>
        <p:nvPicPr>
          <p:cNvPr id="1117" name="Shape 1117" descr="boundaries.jpg"/>
          <p:cNvPicPr preferRelativeResize="0"/>
          <p:nvPr/>
        </p:nvPicPr>
        <p:blipFill>
          <a:blip r:embed="rId3">
            <a:alphaModFix/>
          </a:blip>
          <a:stretch>
            <a:fillRect/>
          </a:stretch>
        </p:blipFill>
        <p:spPr>
          <a:xfrm>
            <a:off x="4610700" y="2420750"/>
            <a:ext cx="4076100" cy="2717400"/>
          </a:xfrm>
          <a:prstGeom prst="rect">
            <a:avLst/>
          </a:prstGeom>
          <a:noFill/>
          <a:ln>
            <a:noFill/>
          </a:ln>
        </p:spPr>
      </p:pic>
      <p:sp>
        <p:nvSpPr>
          <p:cNvPr id="1118" name="Shape 1118"/>
          <p:cNvSpPr txBox="1"/>
          <p:nvPr/>
        </p:nvSpPr>
        <p:spPr>
          <a:xfrm>
            <a:off x="4531870" y="5052716"/>
            <a:ext cx="2751000" cy="329400"/>
          </a:xfrm>
          <a:prstGeom prst="rect">
            <a:avLst/>
          </a:prstGeom>
          <a:noFill/>
          <a:ln>
            <a:noFill/>
          </a:ln>
        </p:spPr>
        <p:txBody>
          <a:bodyPr lIns="91425" tIns="91425" rIns="91425" bIns="91425" anchor="t" anchorCtr="0">
            <a:noAutofit/>
          </a:bodyPr>
          <a:lstStyle/>
          <a:p>
            <a:pPr lvl="0" rtl="0">
              <a:spcBef>
                <a:spcPts val="0"/>
              </a:spcBef>
              <a:buNone/>
            </a:pPr>
            <a:r>
              <a:rPr lang="en-US" sz="1000" dirty="0" smtClean="0">
                <a:solidFill>
                  <a:schemeClr val="dk2"/>
                </a:solidFill>
              </a:rPr>
              <a:t>Nina </a:t>
            </a:r>
            <a:r>
              <a:rPr lang="en-US" sz="1000" dirty="0">
                <a:solidFill>
                  <a:schemeClr val="dk2"/>
                </a:solidFill>
              </a:rPr>
              <a:t>Matthews </a:t>
            </a:r>
            <a:r>
              <a:rPr lang="en-US" sz="1000" dirty="0" smtClean="0">
                <a:solidFill>
                  <a:schemeClr val="dk2"/>
                </a:solidFill>
              </a:rPr>
              <a:t>Photography</a:t>
            </a:r>
            <a:endParaRPr lang="en-US" sz="1000" dirty="0">
              <a:solidFill>
                <a:schemeClr val="dk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1" name="Shape 411"/>
          <p:cNvSpPr txBox="1">
            <a:spLocks noGrp="1"/>
          </p:cNvSpPr>
          <p:nvPr>
            <p:ph type="body" idx="1"/>
          </p:nvPr>
        </p:nvSpPr>
        <p:spPr>
          <a:prstGeom prst="rect">
            <a:avLst/>
          </a:prstGeom>
        </p:spPr>
        <p:txBody>
          <a:bodyPr lIns="91425" tIns="91425" rIns="91425" bIns="91425" anchor="t" anchorCtr="0">
            <a:noAutofit/>
          </a:bodyPr>
          <a:lstStyle/>
          <a:p>
            <a:pPr lvl="0" rtl="0">
              <a:lnSpc>
                <a:spcPct val="115000"/>
              </a:lnSpc>
              <a:spcBef>
                <a:spcPts val="0"/>
              </a:spcBef>
              <a:buNone/>
            </a:pPr>
            <a:r>
              <a:rPr lang="en-US" sz="3000" dirty="0">
                <a:solidFill>
                  <a:schemeClr val="dk2"/>
                </a:solidFill>
                <a:latin typeface="Tahoma"/>
                <a:ea typeface="Tahoma"/>
                <a:cs typeface="Tahoma"/>
                <a:sym typeface="Tahoma"/>
              </a:rPr>
              <a:t>CALCASA and JDI will offer support </a:t>
            </a:r>
            <a:r>
              <a:rPr lang="en-US" sz="3000" dirty="0" smtClean="0">
                <a:solidFill>
                  <a:schemeClr val="dk2"/>
                </a:solidFill>
                <a:latin typeface="Tahoma"/>
                <a:ea typeface="Tahoma"/>
                <a:cs typeface="Tahoma"/>
                <a:sym typeface="Tahoma"/>
              </a:rPr>
              <a:t>and</a:t>
            </a:r>
          </a:p>
          <a:p>
            <a:pPr lvl="0" rtl="0">
              <a:lnSpc>
                <a:spcPct val="115000"/>
              </a:lnSpc>
              <a:spcBef>
                <a:spcPts val="0"/>
              </a:spcBef>
              <a:buNone/>
            </a:pPr>
            <a:r>
              <a:rPr lang="en-US" sz="3000" dirty="0" smtClean="0">
                <a:solidFill>
                  <a:schemeClr val="dk2"/>
                </a:solidFill>
                <a:latin typeface="Tahoma"/>
                <a:ea typeface="Tahoma"/>
                <a:cs typeface="Tahoma"/>
                <a:sym typeface="Tahoma"/>
              </a:rPr>
              <a:t>guidance </a:t>
            </a:r>
            <a:r>
              <a:rPr lang="en-US" sz="3000" dirty="0">
                <a:solidFill>
                  <a:schemeClr val="dk2"/>
                </a:solidFill>
                <a:latin typeface="Tahoma"/>
                <a:ea typeface="Tahoma"/>
                <a:cs typeface="Tahoma"/>
                <a:sym typeface="Tahoma"/>
              </a:rPr>
              <a:t>to all rape crisis centers on how </a:t>
            </a:r>
            <a:r>
              <a:rPr lang="en-US" sz="3000" dirty="0" smtClean="0">
                <a:solidFill>
                  <a:schemeClr val="dk2"/>
                </a:solidFill>
                <a:latin typeface="Tahoma"/>
                <a:ea typeface="Tahoma"/>
                <a:cs typeface="Tahoma"/>
                <a:sym typeface="Tahoma"/>
              </a:rPr>
              <a:t>to</a:t>
            </a:r>
          </a:p>
          <a:p>
            <a:pPr lvl="0" rtl="0">
              <a:lnSpc>
                <a:spcPct val="115000"/>
              </a:lnSpc>
              <a:spcBef>
                <a:spcPts val="0"/>
              </a:spcBef>
              <a:buNone/>
            </a:pPr>
            <a:r>
              <a:rPr lang="en-US" sz="3000" dirty="0" smtClean="0">
                <a:solidFill>
                  <a:schemeClr val="dk2"/>
                </a:solidFill>
                <a:latin typeface="Tahoma"/>
                <a:ea typeface="Tahoma"/>
                <a:cs typeface="Tahoma"/>
                <a:sym typeface="Tahoma"/>
              </a:rPr>
              <a:t>build </a:t>
            </a:r>
            <a:r>
              <a:rPr lang="en-US" sz="3000" dirty="0">
                <a:solidFill>
                  <a:schemeClr val="dk2"/>
                </a:solidFill>
                <a:latin typeface="Tahoma"/>
                <a:ea typeface="Tahoma"/>
                <a:cs typeface="Tahoma"/>
                <a:sym typeface="Tahoma"/>
              </a:rPr>
              <a:t>strong relationships with </a:t>
            </a:r>
            <a:r>
              <a:rPr lang="en-US" sz="3000" dirty="0" smtClean="0">
                <a:solidFill>
                  <a:schemeClr val="dk2"/>
                </a:solidFill>
                <a:latin typeface="Tahoma"/>
                <a:ea typeface="Tahoma"/>
                <a:cs typeface="Tahoma"/>
                <a:sym typeface="Tahoma"/>
              </a:rPr>
              <a:t>California</a:t>
            </a:r>
          </a:p>
          <a:p>
            <a:pPr lvl="0" rtl="0">
              <a:lnSpc>
                <a:spcPct val="115000"/>
              </a:lnSpc>
              <a:spcBef>
                <a:spcPts val="0"/>
              </a:spcBef>
              <a:buNone/>
            </a:pPr>
            <a:r>
              <a:rPr lang="en-US" sz="3000" dirty="0" smtClean="0">
                <a:solidFill>
                  <a:schemeClr val="dk2"/>
                </a:solidFill>
                <a:latin typeface="Tahoma"/>
                <a:ea typeface="Tahoma"/>
                <a:cs typeface="Tahoma"/>
                <a:sym typeface="Tahoma"/>
              </a:rPr>
              <a:t>Department </a:t>
            </a:r>
            <a:r>
              <a:rPr lang="en-US" sz="3000" dirty="0">
                <a:solidFill>
                  <a:schemeClr val="dk2"/>
                </a:solidFill>
                <a:latin typeface="Tahoma"/>
                <a:ea typeface="Tahoma"/>
                <a:cs typeface="Tahoma"/>
                <a:sym typeface="Tahoma"/>
              </a:rPr>
              <a:t>of Corrections staff and how </a:t>
            </a:r>
            <a:r>
              <a:rPr lang="en-US" sz="3000" dirty="0" smtClean="0">
                <a:solidFill>
                  <a:schemeClr val="dk2"/>
                </a:solidFill>
                <a:latin typeface="Tahoma"/>
                <a:ea typeface="Tahoma"/>
                <a:cs typeface="Tahoma"/>
                <a:sym typeface="Tahoma"/>
              </a:rPr>
              <a:t>to</a:t>
            </a:r>
          </a:p>
          <a:p>
            <a:pPr lvl="0" rtl="0">
              <a:lnSpc>
                <a:spcPct val="115000"/>
              </a:lnSpc>
              <a:spcBef>
                <a:spcPts val="0"/>
              </a:spcBef>
              <a:buNone/>
            </a:pPr>
            <a:r>
              <a:rPr lang="en-US" sz="3000" dirty="0" smtClean="0">
                <a:solidFill>
                  <a:schemeClr val="dk2"/>
                </a:solidFill>
                <a:latin typeface="Tahoma"/>
                <a:ea typeface="Tahoma"/>
                <a:cs typeface="Tahoma"/>
                <a:sym typeface="Tahoma"/>
              </a:rPr>
              <a:t>create </a:t>
            </a:r>
            <a:r>
              <a:rPr lang="en-US" sz="3000" dirty="0">
                <a:solidFill>
                  <a:schemeClr val="dk2"/>
                </a:solidFill>
                <a:latin typeface="Tahoma"/>
                <a:ea typeface="Tahoma"/>
                <a:cs typeface="Tahoma"/>
                <a:sym typeface="Tahoma"/>
              </a:rPr>
              <a:t>sustainable agreements and </a:t>
            </a:r>
            <a:r>
              <a:rPr lang="en-US" sz="3000" dirty="0" smtClean="0">
                <a:solidFill>
                  <a:schemeClr val="dk2"/>
                </a:solidFill>
                <a:latin typeface="Tahoma"/>
                <a:ea typeface="Tahoma"/>
                <a:cs typeface="Tahoma"/>
                <a:sym typeface="Tahoma"/>
              </a:rPr>
              <a:t>protocols</a:t>
            </a:r>
          </a:p>
          <a:p>
            <a:pPr lvl="0" rtl="0">
              <a:lnSpc>
                <a:spcPct val="115000"/>
              </a:lnSpc>
              <a:spcBef>
                <a:spcPts val="0"/>
              </a:spcBef>
              <a:buNone/>
            </a:pPr>
            <a:r>
              <a:rPr lang="en-US" sz="3000" dirty="0" smtClean="0">
                <a:solidFill>
                  <a:schemeClr val="dk2"/>
                </a:solidFill>
                <a:latin typeface="Tahoma"/>
                <a:ea typeface="Tahoma"/>
                <a:cs typeface="Tahoma"/>
                <a:sym typeface="Tahoma"/>
              </a:rPr>
              <a:t>for </a:t>
            </a:r>
            <a:r>
              <a:rPr lang="en-US" sz="3000" dirty="0">
                <a:solidFill>
                  <a:schemeClr val="dk2"/>
                </a:solidFill>
                <a:latin typeface="Tahoma"/>
                <a:ea typeface="Tahoma"/>
                <a:cs typeface="Tahoma"/>
                <a:sym typeface="Tahoma"/>
              </a:rPr>
              <a:t>the provision of victim services </a:t>
            </a:r>
            <a:r>
              <a:rPr lang="en-US" sz="3000" dirty="0" smtClean="0">
                <a:solidFill>
                  <a:schemeClr val="dk2"/>
                </a:solidFill>
                <a:latin typeface="Tahoma"/>
                <a:ea typeface="Tahoma"/>
                <a:cs typeface="Tahoma"/>
                <a:sym typeface="Tahoma"/>
              </a:rPr>
              <a:t>to</a:t>
            </a:r>
          </a:p>
          <a:p>
            <a:pPr lvl="0" rtl="0">
              <a:lnSpc>
                <a:spcPct val="115000"/>
              </a:lnSpc>
              <a:spcBef>
                <a:spcPts val="0"/>
              </a:spcBef>
              <a:buNone/>
            </a:pPr>
            <a:r>
              <a:rPr lang="en-US" sz="3000" dirty="0" smtClean="0">
                <a:solidFill>
                  <a:schemeClr val="dk2"/>
                </a:solidFill>
                <a:latin typeface="Tahoma"/>
                <a:ea typeface="Tahoma"/>
                <a:cs typeface="Tahoma"/>
                <a:sym typeface="Tahoma"/>
              </a:rPr>
              <a:t>survivors</a:t>
            </a:r>
            <a:r>
              <a:rPr lang="en-US" sz="3000" dirty="0">
                <a:solidFill>
                  <a:schemeClr val="dk2"/>
                </a:solidFill>
                <a:latin typeface="Tahoma"/>
                <a:ea typeface="Tahoma"/>
                <a:cs typeface="Tahoma"/>
                <a:sym typeface="Tahoma"/>
              </a:rPr>
              <a:t>.</a:t>
            </a:r>
          </a:p>
        </p:txBody>
      </p:sp>
      <p:sp>
        <p:nvSpPr>
          <p:cNvPr id="410" name="Shape 410"/>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dirty="0" smtClean="0"/>
              <a:t>CA Advancing </a:t>
            </a:r>
            <a:r>
              <a:rPr lang="en-US" dirty="0"/>
              <a:t>PREA Overview</a:t>
            </a:r>
          </a:p>
        </p:txBody>
      </p:sp>
    </p:spTree>
    <p:extLst>
      <p:ext uri="{BB962C8B-B14F-4D97-AF65-F5344CB8AC3E}">
        <p14:creationId xmlns:p14="http://schemas.microsoft.com/office/powerpoint/2010/main" val="1311084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Shape 112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The Empowerment Model</a:t>
            </a:r>
          </a:p>
        </p:txBody>
      </p:sp>
      <p:sp>
        <p:nvSpPr>
          <p:cNvPr id="1125" name="Shape 1125"/>
          <p:cNvSpPr txBox="1">
            <a:spLocks noGrp="1"/>
          </p:cNvSpPr>
          <p:nvPr>
            <p:ph type="body" idx="1"/>
          </p:nvPr>
        </p:nvSpPr>
        <p:spPr>
          <a:xfrm>
            <a:off x="457200" y="1417637"/>
            <a:ext cx="4043400" cy="4526100"/>
          </a:xfrm>
          <a:prstGeom prst="rect">
            <a:avLst/>
          </a:prstGeom>
        </p:spPr>
        <p:txBody>
          <a:bodyPr lIns="91425" tIns="91425" rIns="91425" bIns="91425" anchor="t" anchorCtr="0">
            <a:noAutofit/>
          </a:bodyPr>
          <a:lstStyle/>
          <a:p>
            <a:pPr lvl="0" rtl="0">
              <a:spcBef>
                <a:spcPts val="0"/>
              </a:spcBef>
              <a:spcAft>
                <a:spcPts val="1000"/>
              </a:spcAft>
            </a:pPr>
            <a:r>
              <a:rPr lang="en-US" sz="3000" b="1" dirty="0">
                <a:solidFill>
                  <a:schemeClr val="dk2"/>
                </a:solidFill>
                <a:latin typeface="Tahoma"/>
                <a:ea typeface="Tahoma"/>
                <a:cs typeface="Tahoma"/>
                <a:sym typeface="Tahoma"/>
              </a:rPr>
              <a:t>Safety </a:t>
            </a:r>
            <a:r>
              <a:rPr lang="en-US" sz="3000" b="1" dirty="0" smtClean="0">
                <a:solidFill>
                  <a:schemeClr val="dk2"/>
                </a:solidFill>
                <a:latin typeface="Tahoma"/>
                <a:ea typeface="Tahoma"/>
                <a:cs typeface="Tahoma"/>
                <a:sym typeface="Tahoma"/>
              </a:rPr>
              <a:t>Planning</a:t>
            </a:r>
          </a:p>
          <a:p>
            <a:pPr lvl="0" rtl="0">
              <a:spcBef>
                <a:spcPts val="0"/>
              </a:spcBef>
              <a:spcAft>
                <a:spcPts val="1000"/>
              </a:spcAft>
            </a:pPr>
            <a:endParaRPr lang="en-US" sz="3000" b="1" dirty="0">
              <a:solidFill>
                <a:schemeClr val="dk2"/>
              </a:solidFill>
              <a:latin typeface="Tahoma"/>
              <a:ea typeface="Tahoma"/>
              <a:cs typeface="Tahoma"/>
              <a:sym typeface="Tahoma"/>
            </a:endParaRPr>
          </a:p>
          <a:p>
            <a:pPr marL="533400" lvl="0" indent="-457200" rtl="0">
              <a:spcBef>
                <a:spcPts val="0"/>
              </a:spcBef>
              <a:spcAft>
                <a:spcPts val="1000"/>
              </a:spcAft>
              <a:buClr>
                <a:schemeClr val="dk2"/>
              </a:buClr>
              <a:buSzPct val="80000"/>
              <a:buFont typeface="Arial" panose="020B0604020202020204" pitchFamily="34" charset="0"/>
              <a:buChar char="•"/>
            </a:pPr>
            <a:r>
              <a:rPr lang="en-US" sz="3000" dirty="0">
                <a:solidFill>
                  <a:schemeClr val="dk2"/>
                </a:solidFill>
                <a:latin typeface="Tahoma"/>
                <a:ea typeface="Tahoma"/>
                <a:cs typeface="Tahoma"/>
                <a:sym typeface="Tahoma"/>
              </a:rPr>
              <a:t>Let survivor guide the </a:t>
            </a:r>
            <a:r>
              <a:rPr lang="en-US" sz="3000" dirty="0" smtClean="0">
                <a:solidFill>
                  <a:schemeClr val="dk2"/>
                </a:solidFill>
                <a:latin typeface="Tahoma"/>
                <a:ea typeface="Tahoma"/>
                <a:cs typeface="Tahoma"/>
                <a:sym typeface="Tahoma"/>
              </a:rPr>
              <a:t>process</a:t>
            </a:r>
          </a:p>
          <a:p>
            <a:pPr marL="533400" lvl="0" indent="-457200" rtl="0">
              <a:spcBef>
                <a:spcPts val="0"/>
              </a:spcBef>
              <a:spcAft>
                <a:spcPts val="1000"/>
              </a:spcAft>
              <a:buClr>
                <a:schemeClr val="dk2"/>
              </a:buClr>
              <a:buSzPct val="80000"/>
              <a:buFont typeface="Arial" panose="020B0604020202020204" pitchFamily="34" charset="0"/>
              <a:buChar char="•"/>
            </a:pPr>
            <a:r>
              <a:rPr lang="en-US" sz="3000" dirty="0" smtClean="0">
                <a:solidFill>
                  <a:schemeClr val="dk2"/>
                </a:solidFill>
                <a:latin typeface="Tahoma"/>
                <a:ea typeface="Tahoma"/>
                <a:cs typeface="Tahoma"/>
                <a:sym typeface="Tahoma"/>
              </a:rPr>
              <a:t>Ensure </a:t>
            </a:r>
            <a:r>
              <a:rPr lang="en-US" sz="3000" dirty="0">
                <a:solidFill>
                  <a:schemeClr val="dk2"/>
                </a:solidFill>
                <a:latin typeface="Tahoma"/>
                <a:ea typeface="Tahoma"/>
                <a:cs typeface="Tahoma"/>
                <a:sym typeface="Tahoma"/>
              </a:rPr>
              <a:t>accessibility</a:t>
            </a:r>
          </a:p>
          <a:p>
            <a:pPr marL="533400" lvl="0" indent="-457200" rtl="0">
              <a:spcBef>
                <a:spcPts val="0"/>
              </a:spcBef>
              <a:spcAft>
                <a:spcPts val="1000"/>
              </a:spcAft>
              <a:buClr>
                <a:schemeClr val="dk2"/>
              </a:buClr>
              <a:buSzPct val="80000"/>
              <a:buFont typeface="Arial" panose="020B0604020202020204" pitchFamily="34" charset="0"/>
              <a:buChar char="•"/>
            </a:pPr>
            <a:r>
              <a:rPr lang="en-US" sz="3000" dirty="0">
                <a:solidFill>
                  <a:schemeClr val="dk2"/>
                </a:solidFill>
                <a:latin typeface="Tahoma"/>
                <a:ea typeface="Tahoma"/>
                <a:cs typeface="Tahoma"/>
                <a:sym typeface="Tahoma"/>
              </a:rPr>
              <a:t>Don’t make guarantees</a:t>
            </a:r>
          </a:p>
          <a:p>
            <a:pPr lvl="0" rtl="0">
              <a:spcBef>
                <a:spcPts val="0"/>
              </a:spcBef>
              <a:buNone/>
            </a:pPr>
            <a:endParaRPr sz="2400" dirty="0">
              <a:solidFill>
                <a:schemeClr val="dk2"/>
              </a:solidFill>
              <a:latin typeface="Tahoma"/>
              <a:ea typeface="Tahoma"/>
              <a:cs typeface="Tahoma"/>
              <a:sym typeface="Tahoma"/>
            </a:endParaRPr>
          </a:p>
          <a:p>
            <a:pPr lvl="0" rtl="0">
              <a:spcBef>
                <a:spcPts val="0"/>
              </a:spcBef>
              <a:buNone/>
            </a:pPr>
            <a:endParaRPr sz="2400" dirty="0">
              <a:solidFill>
                <a:schemeClr val="dk2"/>
              </a:solidFill>
              <a:latin typeface="Tahoma"/>
              <a:ea typeface="Tahoma"/>
              <a:cs typeface="Tahoma"/>
              <a:sym typeface="Tahoma"/>
            </a:endParaRPr>
          </a:p>
        </p:txBody>
      </p:sp>
      <p:sp>
        <p:nvSpPr>
          <p:cNvPr id="3" name="Rectangle 2"/>
          <p:cNvSpPr/>
          <p:nvPr/>
        </p:nvSpPr>
        <p:spPr>
          <a:xfrm>
            <a:off x="4712136" y="5230031"/>
            <a:ext cx="1734770" cy="246221"/>
          </a:xfrm>
          <a:prstGeom prst="rect">
            <a:avLst/>
          </a:prstGeom>
        </p:spPr>
        <p:txBody>
          <a:bodyPr wrap="none">
            <a:spAutoFit/>
          </a:bodyPr>
          <a:lstStyle/>
          <a:p>
            <a:pPr lvl="0"/>
            <a:r>
              <a:rPr lang="en-US" sz="1000" dirty="0" smtClean="0">
                <a:solidFill>
                  <a:schemeClr val="bg2"/>
                </a:solidFill>
              </a:rPr>
              <a:t>Just </a:t>
            </a:r>
            <a:r>
              <a:rPr lang="en-US" sz="1000" dirty="0">
                <a:solidFill>
                  <a:schemeClr val="bg2"/>
                </a:solidFill>
              </a:rPr>
              <a:t>Detention International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742" y="2777364"/>
            <a:ext cx="3251200" cy="24384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12469" y="16625"/>
          <a:ext cx="96774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4605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BB4EBE4D-A72B-46BE-8C55-6D982990446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D6B4DCCB-3230-4114-AA09-C64D1CC8069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CEF22866-26AC-4783-A1F9-BF854C1B5F52}"/>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326D6CC3-9114-4332-AED7-76664393AAD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C373B9FB-9108-4626-AC56-DEBD5BF0EB7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7FA6F3B5-4130-4C80-B144-5175D901D72C}"/>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graphicEl>
                                              <a:dgm id="{732103E8-6321-4542-B4C7-9A3B07FBC56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5A58D78C-2AC6-414D-B49C-DB1A3AA9FE6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4BD32F43-36AE-4047-A3C8-B2B6DA831C18}"/>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B4BAAE1E-A643-464D-82E1-BADD1056D113}"/>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graphicEl>
                                              <a:dgm id="{AD43857B-76C3-4E90-98A4-884B61A5A1D5}"/>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70A0A775-4B04-4EBF-84B8-DD27BDABAA5B}"/>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graphicEl>
                                              <a:dgm id="{4A40C1D5-1230-4F30-B62E-573E35C512FA}"/>
                                            </p:graphic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graphicEl>
                                              <a:dgm id="{A22322D1-7186-4F79-8AB7-71B8CDA8F07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graphicEl>
                                              <a:dgm id="{71C6CB00-865E-429A-B326-2A6D0B4D82C5}"/>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graphicEl>
                                              <a:dgm id="{29118BF4-1C03-46B3-9E20-1C1AE5FA55FE}"/>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graphicEl>
                                              <a:dgm id="{015B7844-BA53-48B3-8865-4965E5215C4F}"/>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graphicEl>
                                              <a:dgm id="{735EC66C-1363-40A5-A2CE-30B376EF7A0D}"/>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
                                            <p:graphicEl>
                                              <a:dgm id="{1964719A-1084-40C3-8EA9-67FFCD157F78}"/>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graphicEl>
                                              <a:dgm id="{DE607596-4D58-40F5-9B7E-712902FAB6A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The Empowerment Model</a:t>
            </a:r>
          </a:p>
        </p:txBody>
      </p:sp>
      <p:sp>
        <p:nvSpPr>
          <p:cNvPr id="1140" name="Shape 1140"/>
          <p:cNvSpPr txBox="1">
            <a:spLocks noGrp="1"/>
          </p:cNvSpPr>
          <p:nvPr>
            <p:ph type="body" idx="1"/>
          </p:nvPr>
        </p:nvSpPr>
        <p:spPr>
          <a:xfrm>
            <a:off x="457200" y="1417650"/>
            <a:ext cx="5630100" cy="786300"/>
          </a:xfrm>
          <a:prstGeom prst="rect">
            <a:avLst/>
          </a:prstGeom>
        </p:spPr>
        <p:txBody>
          <a:bodyPr lIns="91425" tIns="91425" rIns="91425" bIns="91425" anchor="t" anchorCtr="0">
            <a:noAutofit/>
          </a:bodyPr>
          <a:lstStyle/>
          <a:p>
            <a:pPr lvl="0" rtl="0">
              <a:spcBef>
                <a:spcPts val="0"/>
              </a:spcBef>
              <a:buNone/>
            </a:pPr>
            <a:r>
              <a:rPr lang="en-US" sz="3000" b="1" dirty="0">
                <a:solidFill>
                  <a:schemeClr val="dk2"/>
                </a:solidFill>
              </a:rPr>
              <a:t>Youth </a:t>
            </a:r>
            <a:r>
              <a:rPr lang="en-US" sz="3000" b="1" dirty="0" smtClean="0">
                <a:solidFill>
                  <a:schemeClr val="dk2"/>
                </a:solidFill>
              </a:rPr>
              <a:t>and </a:t>
            </a:r>
            <a:r>
              <a:rPr lang="en-US" sz="3000" b="1" dirty="0">
                <a:solidFill>
                  <a:schemeClr val="dk2"/>
                </a:solidFill>
              </a:rPr>
              <a:t>Confidentiality</a:t>
            </a:r>
          </a:p>
          <a:p>
            <a:pPr lvl="0" rtl="0">
              <a:spcBef>
                <a:spcPts val="0"/>
              </a:spcBef>
              <a:buNone/>
            </a:pPr>
            <a:endParaRPr dirty="0">
              <a:solidFill>
                <a:schemeClr val="dk2"/>
              </a:solidFill>
              <a:latin typeface="Tahoma"/>
              <a:ea typeface="Tahoma"/>
              <a:cs typeface="Tahoma"/>
              <a:sym typeface="Tahoma"/>
            </a:endParaRPr>
          </a:p>
        </p:txBody>
      </p:sp>
      <p:pic>
        <p:nvPicPr>
          <p:cNvPr id="1141" name="Shape 1141"/>
          <p:cNvPicPr preferRelativeResize="0"/>
          <p:nvPr/>
        </p:nvPicPr>
        <p:blipFill>
          <a:blip r:embed="rId3">
            <a:alphaModFix/>
          </a:blip>
          <a:stretch>
            <a:fillRect/>
          </a:stretch>
        </p:blipFill>
        <p:spPr>
          <a:xfrm>
            <a:off x="4900725" y="2650450"/>
            <a:ext cx="3837373" cy="2310000"/>
          </a:xfrm>
          <a:prstGeom prst="rect">
            <a:avLst/>
          </a:prstGeom>
          <a:noFill/>
          <a:ln>
            <a:noFill/>
          </a:ln>
        </p:spPr>
      </p:pic>
      <p:sp>
        <p:nvSpPr>
          <p:cNvPr id="1142" name="Shape 1142"/>
          <p:cNvSpPr txBox="1"/>
          <p:nvPr/>
        </p:nvSpPr>
        <p:spPr>
          <a:xfrm>
            <a:off x="518927" y="2026309"/>
            <a:ext cx="4330500" cy="3914400"/>
          </a:xfrm>
          <a:prstGeom prst="rect">
            <a:avLst/>
          </a:prstGeom>
          <a:noFill/>
          <a:ln>
            <a:noFill/>
          </a:ln>
        </p:spPr>
        <p:txBody>
          <a:bodyPr lIns="91425" tIns="91425" rIns="91425" bIns="91425" anchor="t" anchorCtr="0">
            <a:noAutofit/>
          </a:bodyPr>
          <a:lstStyle/>
          <a:p>
            <a:pPr marL="520700" lvl="0" indent="-457200" rtl="0">
              <a:spcBef>
                <a:spcPts val="1200"/>
              </a:spcBef>
              <a:buClr>
                <a:schemeClr val="dk2"/>
              </a:buClr>
              <a:buSzPct val="100000"/>
              <a:buFont typeface="Arial" panose="020B0604020202020204" pitchFamily="34" charset="0"/>
              <a:buChar char="•"/>
            </a:pPr>
            <a:r>
              <a:rPr lang="en-US" sz="2600" dirty="0">
                <a:solidFill>
                  <a:schemeClr val="dk2"/>
                </a:solidFill>
                <a:latin typeface="Tahoma"/>
                <a:ea typeface="Tahoma"/>
                <a:cs typeface="Tahoma"/>
                <a:sym typeface="Tahoma"/>
              </a:rPr>
              <a:t>Be clear about </a:t>
            </a:r>
            <a:r>
              <a:rPr lang="en-US" sz="2600" dirty="0" smtClean="0">
                <a:solidFill>
                  <a:schemeClr val="dk2"/>
                </a:solidFill>
                <a:latin typeface="Tahoma"/>
                <a:ea typeface="Tahoma"/>
                <a:cs typeface="Tahoma"/>
                <a:sym typeface="Tahoma"/>
              </a:rPr>
              <a:t/>
            </a:r>
            <a:br>
              <a:rPr lang="en-US" sz="2600" dirty="0" smtClean="0">
                <a:solidFill>
                  <a:schemeClr val="dk2"/>
                </a:solidFill>
                <a:latin typeface="Tahoma"/>
                <a:ea typeface="Tahoma"/>
                <a:cs typeface="Tahoma"/>
                <a:sym typeface="Tahoma"/>
              </a:rPr>
            </a:br>
            <a:r>
              <a:rPr lang="en-US" sz="2600" dirty="0" smtClean="0">
                <a:solidFill>
                  <a:schemeClr val="dk2"/>
                </a:solidFill>
                <a:latin typeface="Tahoma"/>
                <a:ea typeface="Tahoma"/>
                <a:cs typeface="Tahoma"/>
                <a:sym typeface="Tahoma"/>
              </a:rPr>
              <a:t>rights </a:t>
            </a:r>
            <a:r>
              <a:rPr lang="en-US" sz="2600" dirty="0">
                <a:solidFill>
                  <a:schemeClr val="dk2"/>
                </a:solidFill>
                <a:latin typeface="Tahoma"/>
                <a:ea typeface="Tahoma"/>
                <a:cs typeface="Tahoma"/>
                <a:sym typeface="Tahoma"/>
              </a:rPr>
              <a:t>and limits </a:t>
            </a:r>
            <a:r>
              <a:rPr lang="en-US" sz="2600" dirty="0" smtClean="0">
                <a:solidFill>
                  <a:schemeClr val="dk2"/>
                </a:solidFill>
                <a:latin typeface="Tahoma"/>
                <a:ea typeface="Tahoma"/>
                <a:cs typeface="Tahoma"/>
                <a:sym typeface="Tahoma"/>
              </a:rPr>
              <a:t/>
            </a:r>
            <a:br>
              <a:rPr lang="en-US" sz="2600" dirty="0" smtClean="0">
                <a:solidFill>
                  <a:schemeClr val="dk2"/>
                </a:solidFill>
                <a:latin typeface="Tahoma"/>
                <a:ea typeface="Tahoma"/>
                <a:cs typeface="Tahoma"/>
                <a:sym typeface="Tahoma"/>
              </a:rPr>
            </a:br>
            <a:r>
              <a:rPr lang="en-US" sz="2600" dirty="0" smtClean="0">
                <a:solidFill>
                  <a:schemeClr val="dk2"/>
                </a:solidFill>
                <a:latin typeface="Tahoma"/>
                <a:ea typeface="Tahoma"/>
                <a:cs typeface="Tahoma"/>
                <a:sym typeface="Tahoma"/>
              </a:rPr>
              <a:t>of </a:t>
            </a:r>
            <a:r>
              <a:rPr lang="en-US" sz="2600" dirty="0">
                <a:solidFill>
                  <a:schemeClr val="dk2"/>
                </a:solidFill>
                <a:latin typeface="Tahoma"/>
                <a:ea typeface="Tahoma"/>
                <a:cs typeface="Tahoma"/>
                <a:sym typeface="Tahoma"/>
              </a:rPr>
              <a:t>confidentiality</a:t>
            </a:r>
          </a:p>
          <a:p>
            <a:pPr marL="520700" lvl="0" indent="-457200" rtl="0">
              <a:spcBef>
                <a:spcPts val="1200"/>
              </a:spcBef>
              <a:buClr>
                <a:schemeClr val="dk2"/>
              </a:buClr>
              <a:buSzPct val="100000"/>
              <a:buFont typeface="Arial" panose="020B0604020202020204" pitchFamily="34" charset="0"/>
              <a:buChar char="•"/>
            </a:pPr>
            <a:r>
              <a:rPr lang="en-US" sz="2600" dirty="0" smtClean="0">
                <a:solidFill>
                  <a:schemeClr val="dk2"/>
                </a:solidFill>
                <a:latin typeface="Tahoma"/>
                <a:ea typeface="Tahoma"/>
                <a:cs typeface="Tahoma"/>
                <a:sym typeface="Tahoma"/>
              </a:rPr>
              <a:t>Include </a:t>
            </a:r>
            <a:r>
              <a:rPr lang="en-US" sz="2600" dirty="0">
                <a:solidFill>
                  <a:schemeClr val="dk2"/>
                </a:solidFill>
                <a:latin typeface="Tahoma"/>
                <a:ea typeface="Tahoma"/>
                <a:cs typeface="Tahoma"/>
                <a:sym typeface="Tahoma"/>
              </a:rPr>
              <a:t>the youth in reporting, when possible</a:t>
            </a:r>
          </a:p>
          <a:p>
            <a:pPr marL="520700" lvl="0" indent="-457200" rtl="0">
              <a:spcBef>
                <a:spcPts val="1200"/>
              </a:spcBef>
              <a:buClr>
                <a:schemeClr val="dk2"/>
              </a:buClr>
              <a:buSzPct val="100000"/>
              <a:buFont typeface="Arial" panose="020B0604020202020204" pitchFamily="34" charset="0"/>
              <a:buChar char="•"/>
            </a:pPr>
            <a:r>
              <a:rPr lang="en-US" sz="2600" dirty="0">
                <a:solidFill>
                  <a:schemeClr val="dk2"/>
                </a:solidFill>
                <a:latin typeface="Tahoma"/>
                <a:ea typeface="Tahoma"/>
                <a:cs typeface="Tahoma"/>
                <a:sym typeface="Tahoma"/>
              </a:rPr>
              <a:t>Understand the route </a:t>
            </a:r>
            <a:r>
              <a:rPr lang="en-US" sz="2600" dirty="0" smtClean="0">
                <a:solidFill>
                  <a:schemeClr val="dk2"/>
                </a:solidFill>
                <a:latin typeface="Tahoma"/>
                <a:ea typeface="Tahoma"/>
                <a:cs typeface="Tahoma"/>
                <a:sym typeface="Tahoma"/>
              </a:rPr>
              <a:t/>
            </a:r>
            <a:br>
              <a:rPr lang="en-US" sz="2600" dirty="0" smtClean="0">
                <a:solidFill>
                  <a:schemeClr val="dk2"/>
                </a:solidFill>
                <a:latin typeface="Tahoma"/>
                <a:ea typeface="Tahoma"/>
                <a:cs typeface="Tahoma"/>
                <a:sym typeface="Tahoma"/>
              </a:rPr>
            </a:br>
            <a:r>
              <a:rPr lang="en-US" sz="2600" dirty="0" smtClean="0">
                <a:solidFill>
                  <a:schemeClr val="dk2"/>
                </a:solidFill>
                <a:latin typeface="Tahoma"/>
                <a:ea typeface="Tahoma"/>
                <a:cs typeface="Tahoma"/>
                <a:sym typeface="Tahoma"/>
              </a:rPr>
              <a:t>for </a:t>
            </a:r>
            <a:r>
              <a:rPr lang="en-US" sz="2600" dirty="0">
                <a:solidFill>
                  <a:schemeClr val="dk2"/>
                </a:solidFill>
                <a:latin typeface="Tahoma"/>
                <a:ea typeface="Tahoma"/>
                <a:cs typeface="Tahoma"/>
                <a:sym typeface="Tahoma"/>
              </a:rPr>
              <a:t>reporting within </a:t>
            </a:r>
            <a:r>
              <a:rPr lang="en-US" sz="2600" dirty="0" smtClean="0">
                <a:solidFill>
                  <a:schemeClr val="dk2"/>
                </a:solidFill>
                <a:latin typeface="Tahoma"/>
                <a:ea typeface="Tahoma"/>
                <a:cs typeface="Tahoma"/>
                <a:sym typeface="Tahoma"/>
              </a:rPr>
              <a:t/>
            </a:r>
            <a:br>
              <a:rPr lang="en-US" sz="2600" dirty="0" smtClean="0">
                <a:solidFill>
                  <a:schemeClr val="dk2"/>
                </a:solidFill>
                <a:latin typeface="Tahoma"/>
                <a:ea typeface="Tahoma"/>
                <a:cs typeface="Tahoma"/>
                <a:sym typeface="Tahoma"/>
              </a:rPr>
            </a:br>
            <a:r>
              <a:rPr lang="en-US" sz="2600" dirty="0" smtClean="0">
                <a:solidFill>
                  <a:schemeClr val="dk2"/>
                </a:solidFill>
                <a:latin typeface="Tahoma"/>
                <a:ea typeface="Tahoma"/>
                <a:cs typeface="Tahoma"/>
                <a:sym typeface="Tahoma"/>
              </a:rPr>
              <a:t>the </a:t>
            </a:r>
            <a:r>
              <a:rPr lang="en-US" sz="2600" dirty="0">
                <a:solidFill>
                  <a:schemeClr val="dk2"/>
                </a:solidFill>
                <a:latin typeface="Tahoma"/>
                <a:ea typeface="Tahoma"/>
                <a:cs typeface="Tahoma"/>
                <a:sym typeface="Tahoma"/>
              </a:rPr>
              <a:t>system</a:t>
            </a:r>
          </a:p>
        </p:txBody>
      </p:sp>
      <p:sp>
        <p:nvSpPr>
          <p:cNvPr id="1143" name="Shape 1143"/>
          <p:cNvSpPr txBox="1"/>
          <p:nvPr/>
        </p:nvSpPr>
        <p:spPr>
          <a:xfrm>
            <a:off x="4868958" y="4850092"/>
            <a:ext cx="1185000" cy="389400"/>
          </a:xfrm>
          <a:prstGeom prst="rect">
            <a:avLst/>
          </a:prstGeom>
          <a:noFill/>
          <a:ln>
            <a:noFill/>
          </a:ln>
        </p:spPr>
        <p:txBody>
          <a:bodyPr lIns="91425" tIns="91425" rIns="91425" bIns="91425" anchor="ctr" anchorCtr="0">
            <a:noAutofit/>
          </a:bodyPr>
          <a:lstStyle/>
          <a:p>
            <a:pPr lvl="0" rtl="0">
              <a:spcBef>
                <a:spcPts val="0"/>
              </a:spcBef>
              <a:buNone/>
            </a:pPr>
            <a:r>
              <a:rPr lang="en-US" sz="1000" dirty="0"/>
              <a:t>Getty Images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Shape 1060"/>
          <p:cNvSpPr txBox="1">
            <a:spLocks noGrp="1"/>
          </p:cNvSpPr>
          <p:nvPr>
            <p:ph type="body" idx="1"/>
          </p:nvPr>
        </p:nvSpPr>
        <p:spPr>
          <a:xfrm>
            <a:off x="3599700" y="1575450"/>
            <a:ext cx="5239500" cy="4526100"/>
          </a:xfrm>
          <a:prstGeom prst="rect">
            <a:avLst/>
          </a:prstGeom>
        </p:spPr>
        <p:txBody>
          <a:bodyPr lIns="91425" tIns="91425" rIns="91425" bIns="91425" anchor="t" anchorCtr="0">
            <a:noAutofit/>
          </a:bodyPr>
          <a:lstStyle/>
          <a:p>
            <a:pPr marL="0" lvl="0" indent="0" rtl="0">
              <a:lnSpc>
                <a:spcPct val="115000"/>
              </a:lnSpc>
              <a:spcBef>
                <a:spcPts val="0"/>
              </a:spcBef>
              <a:spcAft>
                <a:spcPts val="1200"/>
              </a:spcAft>
              <a:buNone/>
            </a:pPr>
            <a:r>
              <a:rPr lang="en-US" sz="1900" b="1" dirty="0" smtClean="0">
                <a:solidFill>
                  <a:srgbClr val="4C4C44"/>
                </a:solidFill>
                <a:latin typeface="Tahoma"/>
                <a:ea typeface="Tahoma"/>
                <a:cs typeface="Tahoma"/>
                <a:sym typeface="Tahoma"/>
              </a:rPr>
              <a:t>“I’m excited about working closely with the youth detention facility. Working with some of the most vulnerable communities who are disproportionately imprisoned is important to me. I feel privileged to have received quality training on PREA to empower me to better support youth with emotional support, resources, and advocacy.” </a:t>
            </a:r>
            <a:endParaRPr lang="en-US" sz="1900" b="1" dirty="0">
              <a:solidFill>
                <a:srgbClr val="4C4C44"/>
              </a:solidFill>
              <a:latin typeface="Tahoma"/>
              <a:ea typeface="Tahoma"/>
              <a:cs typeface="Tahoma"/>
              <a:sym typeface="Tahoma"/>
            </a:endParaRPr>
          </a:p>
          <a:p>
            <a:pPr marL="0" lvl="0" indent="0" rtl="0">
              <a:lnSpc>
                <a:spcPct val="115000"/>
              </a:lnSpc>
              <a:spcBef>
                <a:spcPts val="0"/>
              </a:spcBef>
              <a:spcAft>
                <a:spcPts val="1200"/>
              </a:spcAft>
              <a:buNone/>
            </a:pPr>
            <a:r>
              <a:rPr lang="en-US" sz="1900" dirty="0">
                <a:solidFill>
                  <a:srgbClr val="4C4C44"/>
                </a:solidFill>
                <a:latin typeface="Tahoma"/>
                <a:ea typeface="Tahoma"/>
                <a:cs typeface="Tahoma"/>
                <a:sym typeface="Tahoma"/>
              </a:rPr>
              <a:t>— </a:t>
            </a:r>
            <a:r>
              <a:rPr lang="en-US" sz="1900" dirty="0" smtClean="0">
                <a:solidFill>
                  <a:srgbClr val="4C4C44"/>
                </a:solidFill>
                <a:latin typeface="Tahoma"/>
                <a:ea typeface="Tahoma"/>
                <a:cs typeface="Tahoma"/>
                <a:sym typeface="Tahoma"/>
              </a:rPr>
              <a:t>Sandy Gomez, PhD, Rape Crisis Center Supervisor, </a:t>
            </a:r>
            <a:r>
              <a:rPr lang="en-US" sz="1900" dirty="0" smtClean="0">
                <a:latin typeface="Tahoma"/>
                <a:ea typeface="Tahoma"/>
                <a:cs typeface="Tahoma"/>
                <a:sym typeface="Tahoma"/>
              </a:rPr>
              <a:t>The Coalition for Family Harmony</a:t>
            </a:r>
            <a:endParaRPr sz="1900" dirty="0"/>
          </a:p>
        </p:txBody>
      </p:sp>
      <p:sp>
        <p:nvSpPr>
          <p:cNvPr id="1061" name="Shape 106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dirty="0" smtClean="0"/>
              <a:t>Voices of Advocates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79" y="1816608"/>
            <a:ext cx="3013488" cy="3651504"/>
          </a:xfrm>
          <a:prstGeom prst="rect">
            <a:avLst/>
          </a:prstGeom>
        </p:spPr>
      </p:pic>
    </p:spTree>
    <p:extLst>
      <p:ext uri="{BB962C8B-B14F-4D97-AF65-F5344CB8AC3E}">
        <p14:creationId xmlns:p14="http://schemas.microsoft.com/office/powerpoint/2010/main" val="707151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Shape 1156"/>
          <p:cNvPicPr preferRelativeResize="0"/>
          <p:nvPr/>
        </p:nvPicPr>
        <p:blipFill>
          <a:blip r:embed="rId3">
            <a:alphaModFix/>
          </a:blip>
          <a:stretch>
            <a:fillRect/>
          </a:stretch>
        </p:blipFill>
        <p:spPr>
          <a:xfrm>
            <a:off x="0" y="0"/>
            <a:ext cx="9144000" cy="6858000"/>
          </a:xfrm>
          <a:prstGeom prst="rect">
            <a:avLst/>
          </a:prstGeom>
          <a:noFill/>
          <a:ln>
            <a:noFill/>
          </a:ln>
        </p:spPr>
      </p:pic>
      <p:sp>
        <p:nvSpPr>
          <p:cNvPr id="1157" name="Shape 1157"/>
          <p:cNvSpPr txBox="1"/>
          <p:nvPr/>
        </p:nvSpPr>
        <p:spPr>
          <a:xfrm>
            <a:off x="127650" y="150850"/>
            <a:ext cx="6115500" cy="1554900"/>
          </a:xfrm>
          <a:prstGeom prst="rect">
            <a:avLst/>
          </a:prstGeom>
          <a:noFill/>
          <a:ln>
            <a:noFill/>
          </a:ln>
        </p:spPr>
        <p:txBody>
          <a:bodyPr lIns="91425" tIns="91425" rIns="91425" bIns="91425" anchor="t" anchorCtr="0">
            <a:noAutofit/>
          </a:bodyPr>
          <a:lstStyle/>
          <a:p>
            <a:pPr lvl="0" rtl="0">
              <a:spcBef>
                <a:spcPts val="0"/>
              </a:spcBef>
              <a:buNone/>
            </a:pPr>
            <a:r>
              <a:rPr lang="en-US" sz="4800" b="1" dirty="0">
                <a:solidFill>
                  <a:srgbClr val="FFFFFF"/>
                </a:solidFill>
                <a:latin typeface="Verdana"/>
                <a:ea typeface="Verdana"/>
                <a:cs typeface="Verdana"/>
                <a:sym typeface="Verdana"/>
              </a:rPr>
              <a:t>Written Correspondence</a:t>
            </a:r>
          </a:p>
        </p:txBody>
      </p:sp>
      <p:sp>
        <p:nvSpPr>
          <p:cNvPr id="2" name="Rectangle 1"/>
          <p:cNvSpPr/>
          <p:nvPr/>
        </p:nvSpPr>
        <p:spPr>
          <a:xfrm>
            <a:off x="23521" y="6569836"/>
            <a:ext cx="6074229" cy="246221"/>
          </a:xfrm>
          <a:prstGeom prst="rect">
            <a:avLst/>
          </a:prstGeom>
        </p:spPr>
        <p:txBody>
          <a:bodyPr wrap="square">
            <a:spAutoFit/>
          </a:bodyPr>
          <a:lstStyle/>
          <a:p>
            <a:r>
              <a:rPr lang="en-US" sz="1000" b="1" dirty="0" smtClean="0">
                <a:solidFill>
                  <a:schemeClr val="bg1"/>
                </a:solidFill>
                <a:latin typeface="+mn-lt"/>
                <a:ea typeface="Calibri" panose="020F0502020204030204" pitchFamily="34" charset="0"/>
                <a:cs typeface="Times New Roman" panose="02020603050405020304" pitchFamily="18" charset="0"/>
              </a:rPr>
              <a:t>A </a:t>
            </a:r>
            <a:r>
              <a:rPr lang="en-US" sz="1000" dirty="0" err="1" smtClean="0">
                <a:solidFill>
                  <a:schemeClr val="bg1"/>
                </a:solidFill>
                <a:latin typeface="+mn-lt"/>
                <a:ea typeface="Calibri" panose="020F0502020204030204" pitchFamily="34" charset="0"/>
                <a:cs typeface="Times New Roman" panose="02020603050405020304" pitchFamily="18" charset="0"/>
              </a:rPr>
              <a:t>Zemdega</a:t>
            </a:r>
            <a:endParaRPr lang="en-US" sz="1000" dirty="0">
              <a:solidFill>
                <a:schemeClr val="bg1"/>
              </a:solidFill>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Shape 1172"/>
          <p:cNvSpPr txBox="1">
            <a:spLocks noGrp="1"/>
          </p:cNvSpPr>
          <p:nvPr>
            <p:ph type="body" idx="1"/>
          </p:nvPr>
        </p:nvSpPr>
        <p:spPr>
          <a:xfrm>
            <a:off x="4538400" y="1591900"/>
            <a:ext cx="4148400" cy="4526100"/>
          </a:xfrm>
          <a:prstGeom prst="rect">
            <a:avLst/>
          </a:prstGeom>
        </p:spPr>
        <p:txBody>
          <a:bodyPr lIns="91425" tIns="91425" rIns="91425" bIns="91425" anchor="t" anchorCtr="0">
            <a:noAutofit/>
          </a:bodyPr>
          <a:lstStyle/>
          <a:p>
            <a:pPr marL="495300" indent="-457200">
              <a:spcBef>
                <a:spcPts val="0"/>
              </a:spcBef>
            </a:pPr>
            <a:r>
              <a:rPr lang="en-US" sz="3000" dirty="0">
                <a:latin typeface="Tahoma"/>
                <a:ea typeface="Tahoma"/>
                <a:cs typeface="Tahoma"/>
                <a:sym typeface="Tahoma"/>
              </a:rPr>
              <a:t>Confidentiality and mandated reporting </a:t>
            </a:r>
          </a:p>
          <a:p>
            <a:pPr marL="495300" indent="-457200">
              <a:spcBef>
                <a:spcPts val="0"/>
              </a:spcBef>
            </a:pPr>
            <a:r>
              <a:rPr lang="en-US" sz="3000" dirty="0">
                <a:latin typeface="Tahoma"/>
                <a:ea typeface="Tahoma"/>
                <a:cs typeface="Tahoma"/>
                <a:sym typeface="Tahoma"/>
              </a:rPr>
              <a:t>Accessibility and language</a:t>
            </a:r>
          </a:p>
          <a:p>
            <a:pPr marL="495300" indent="-457200">
              <a:spcBef>
                <a:spcPts val="0"/>
              </a:spcBef>
            </a:pPr>
            <a:r>
              <a:rPr lang="en-US" sz="3000" dirty="0">
                <a:latin typeface="Tahoma"/>
                <a:ea typeface="Tahoma"/>
                <a:cs typeface="Tahoma"/>
                <a:sym typeface="Tahoma"/>
              </a:rPr>
              <a:t>Consistency and timeliness</a:t>
            </a:r>
          </a:p>
          <a:p>
            <a:pPr marL="495300" indent="-457200">
              <a:spcBef>
                <a:spcPts val="0"/>
              </a:spcBef>
            </a:pPr>
            <a:r>
              <a:rPr lang="en-US" sz="3000" dirty="0">
                <a:latin typeface="Tahoma"/>
                <a:ea typeface="Tahoma"/>
                <a:cs typeface="Tahoma"/>
                <a:sym typeface="Tahoma"/>
              </a:rPr>
              <a:t>Appropriateness of referrals</a:t>
            </a:r>
          </a:p>
          <a:p>
            <a:pPr marL="495300" indent="-457200">
              <a:spcBef>
                <a:spcPts val="0"/>
              </a:spcBef>
            </a:pPr>
            <a:r>
              <a:rPr lang="en-US" sz="3000" dirty="0">
                <a:latin typeface="Tahoma"/>
                <a:ea typeface="Tahoma"/>
                <a:cs typeface="Tahoma"/>
                <a:sym typeface="Tahoma"/>
              </a:rPr>
              <a:t>Boundaries</a:t>
            </a:r>
          </a:p>
        </p:txBody>
      </p:sp>
      <p:sp>
        <p:nvSpPr>
          <p:cNvPr id="1173" name="Shape 117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Things to Consider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032" y="2283942"/>
            <a:ext cx="3251200" cy="2438400"/>
          </a:xfrm>
          <a:prstGeom prst="rect">
            <a:avLst/>
          </a:prstGeom>
        </p:spPr>
      </p:pic>
      <p:sp>
        <p:nvSpPr>
          <p:cNvPr id="3" name="Rectangle 2"/>
          <p:cNvSpPr/>
          <p:nvPr/>
        </p:nvSpPr>
        <p:spPr>
          <a:xfrm>
            <a:off x="734189" y="4708500"/>
            <a:ext cx="1734770" cy="246221"/>
          </a:xfrm>
          <a:prstGeom prst="rect">
            <a:avLst/>
          </a:prstGeom>
        </p:spPr>
        <p:txBody>
          <a:bodyPr wrap="none">
            <a:spAutoFit/>
          </a:bodyPr>
          <a:lstStyle/>
          <a:p>
            <a:pPr lvl="0"/>
            <a:r>
              <a:rPr lang="en-US" sz="1000" dirty="0" smtClean="0">
                <a:solidFill>
                  <a:schemeClr val="bg2"/>
                </a:solidFill>
              </a:rPr>
              <a:t>Just </a:t>
            </a:r>
            <a:r>
              <a:rPr lang="en-US" sz="1000" dirty="0">
                <a:solidFill>
                  <a:schemeClr val="bg2"/>
                </a:solidFill>
              </a:rPr>
              <a:t>Detention International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pic>
        <p:nvPicPr>
          <p:cNvPr id="1181" name="Shape 1181" descr="https://cbschicago.files.wordpress.com/2011/11/post-office-tub-1109.jpg"/>
          <p:cNvPicPr preferRelativeResize="0"/>
          <p:nvPr/>
        </p:nvPicPr>
        <p:blipFill rotWithShape="1">
          <a:blip r:embed="rId3">
            <a:alphaModFix/>
          </a:blip>
          <a:srcRect/>
          <a:stretch/>
        </p:blipFill>
        <p:spPr>
          <a:xfrm>
            <a:off x="0" y="-20625"/>
            <a:ext cx="9144000" cy="6878700"/>
          </a:xfrm>
          <a:prstGeom prst="rect">
            <a:avLst/>
          </a:prstGeom>
          <a:noFill/>
          <a:ln>
            <a:noFill/>
          </a:ln>
        </p:spPr>
      </p:pic>
      <p:grpSp>
        <p:nvGrpSpPr>
          <p:cNvPr id="1182" name="Shape 1182"/>
          <p:cNvGrpSpPr/>
          <p:nvPr/>
        </p:nvGrpSpPr>
        <p:grpSpPr>
          <a:xfrm>
            <a:off x="0" y="76055"/>
            <a:ext cx="7772521" cy="1519382"/>
            <a:chOff x="-55281" y="5486400"/>
            <a:chExt cx="5638800" cy="1981200"/>
          </a:xfrm>
        </p:grpSpPr>
        <p:sp>
          <p:nvSpPr>
            <p:cNvPr id="1183" name="Shape 1183"/>
            <p:cNvSpPr/>
            <p:nvPr/>
          </p:nvSpPr>
          <p:spPr>
            <a:xfrm>
              <a:off x="-55281" y="5486400"/>
              <a:ext cx="5638800" cy="1981200"/>
            </a:xfrm>
            <a:prstGeom prst="rect">
              <a:avLst/>
            </a:prstGeom>
            <a:solidFill>
              <a:srgbClr val="E18613">
                <a:alpha val="7765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4C4C44"/>
                </a:solidFill>
                <a:latin typeface="Calibri"/>
                <a:ea typeface="Calibri"/>
                <a:cs typeface="Calibri"/>
                <a:sym typeface="Calibri"/>
              </a:endParaRPr>
            </a:p>
          </p:txBody>
        </p:sp>
        <p:sp>
          <p:nvSpPr>
            <p:cNvPr id="1184" name="Shape 1184"/>
            <p:cNvSpPr txBox="1"/>
            <p:nvPr/>
          </p:nvSpPr>
          <p:spPr>
            <a:xfrm>
              <a:off x="-55281" y="5614199"/>
              <a:ext cx="5638800" cy="17255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a:solidFill>
                    <a:schemeClr val="lt1"/>
                  </a:solidFill>
                  <a:latin typeface="Verdana"/>
                  <a:ea typeface="Verdana"/>
                  <a:cs typeface="Verdana"/>
                  <a:sym typeface="Verdana"/>
                </a:rPr>
                <a:t>Scenario: </a:t>
              </a:r>
            </a:p>
            <a:p>
              <a:pPr marL="0" marR="0" lvl="0" indent="0" algn="l" rtl="0">
                <a:spcBef>
                  <a:spcPts val="0"/>
                </a:spcBef>
                <a:buSzPct val="25000"/>
                <a:buNone/>
              </a:pPr>
              <a:r>
                <a:rPr lang="en-US" sz="4000" b="1">
                  <a:solidFill>
                    <a:schemeClr val="lt1"/>
                  </a:solidFill>
                  <a:latin typeface="Verdana"/>
                  <a:ea typeface="Verdana"/>
                  <a:cs typeface="Verdana"/>
                  <a:sym typeface="Verdana"/>
                </a:rPr>
                <a:t>Written Correspondence</a:t>
              </a:r>
            </a:p>
          </p:txBody>
        </p:sp>
      </p:grpSp>
      <p:sp>
        <p:nvSpPr>
          <p:cNvPr id="1185" name="Shape 1185"/>
          <p:cNvSpPr txBox="1"/>
          <p:nvPr/>
        </p:nvSpPr>
        <p:spPr>
          <a:xfrm>
            <a:off x="4776" y="6566952"/>
            <a:ext cx="2881800" cy="246600"/>
          </a:xfrm>
          <a:prstGeom prst="rect">
            <a:avLst/>
          </a:prstGeom>
          <a:noFill/>
          <a:ln>
            <a:noFill/>
          </a:ln>
        </p:spPr>
        <p:txBody>
          <a:bodyPr lIns="91425" tIns="91425" rIns="91425" bIns="91425" anchor="t" anchorCtr="0">
            <a:noAutofit/>
          </a:bodyPr>
          <a:lstStyle/>
          <a:p>
            <a:pPr lvl="0" rtl="0">
              <a:spcBef>
                <a:spcPts val="0"/>
              </a:spcBef>
              <a:buClr>
                <a:srgbClr val="000000"/>
              </a:buClr>
              <a:buSzPct val="25000"/>
              <a:buFont typeface="Arial"/>
              <a:buNone/>
            </a:pPr>
            <a:r>
              <a:rPr lang="en-US" sz="1000" dirty="0" smtClean="0">
                <a:solidFill>
                  <a:schemeClr val="lt1"/>
                </a:solidFill>
                <a:latin typeface="+mn-lt"/>
                <a:ea typeface="Calibri"/>
                <a:cs typeface="Calibri"/>
                <a:sym typeface="Calibri"/>
              </a:rPr>
              <a:t>Justin </a:t>
            </a:r>
            <a:r>
              <a:rPr lang="en-US" sz="1000" dirty="0">
                <a:solidFill>
                  <a:schemeClr val="lt1"/>
                </a:solidFill>
                <a:latin typeface="+mn-lt"/>
                <a:ea typeface="Calibri"/>
                <a:cs typeface="Calibri"/>
                <a:sym typeface="Calibri"/>
              </a:rPr>
              <a:t>Sullivan/Getty Images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pic>
        <p:nvPicPr>
          <p:cNvPr id="1215" name="Shape 1215" descr="IMG_0027_edited-1.jpg"/>
          <p:cNvPicPr preferRelativeResize="0">
            <a:picLocks noGrp="1"/>
          </p:cNvPicPr>
          <p:nvPr>
            <p:ph type="pic" idx="4294967295"/>
          </p:nvPr>
        </p:nvPicPr>
        <p:blipFill rotWithShape="1">
          <a:blip r:embed="rId3">
            <a:alphaModFix/>
          </a:blip>
          <a:srcRect/>
          <a:stretch/>
        </p:blipFill>
        <p:spPr>
          <a:xfrm>
            <a:off x="1707934" y="76200"/>
            <a:ext cx="6553200" cy="6269038"/>
          </a:xfrm>
          <a:prstGeom prst="rect">
            <a:avLst/>
          </a:prstGeom>
          <a:noFill/>
          <a:ln>
            <a:noFill/>
          </a:ln>
        </p:spPr>
      </p:pic>
    </p:spTree>
    <p:extLst>
      <p:ext uri="{BB962C8B-B14F-4D97-AF65-F5344CB8AC3E}">
        <p14:creationId xmlns:p14="http://schemas.microsoft.com/office/powerpoint/2010/main" val="3515682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2" name="Shape 1222"/>
          <p:cNvSpPr txBox="1">
            <a:spLocks noGrp="1"/>
          </p:cNvSpPr>
          <p:nvPr>
            <p:ph type="body" idx="1"/>
          </p:nvPr>
        </p:nvSpPr>
        <p:spPr>
          <a:prstGeom prst="rect">
            <a:avLst/>
          </a:prstGeom>
          <a:noFill/>
          <a:ln>
            <a:noFill/>
          </a:ln>
        </p:spPr>
        <p:txBody>
          <a:bodyPr lIns="91425" tIns="45700" rIns="91425" bIns="45700" anchor="t" anchorCtr="0">
            <a:noAutofit/>
          </a:bodyPr>
          <a:lstStyle/>
          <a:p>
            <a:pPr marL="457200" indent="-457200">
              <a:spcBef>
                <a:spcPts val="0"/>
              </a:spcBef>
            </a:pPr>
            <a:r>
              <a:rPr lang="en-US" sz="2800" b="0" i="0" u="none" strike="noStrike" cap="none" dirty="0">
                <a:solidFill>
                  <a:srgbClr val="4C4C44"/>
                </a:solidFill>
                <a:latin typeface="Tahoma"/>
                <a:ea typeface="Tahoma"/>
                <a:cs typeface="Tahoma"/>
                <a:sym typeface="Tahoma"/>
              </a:rPr>
              <a:t>Ongoing abuse</a:t>
            </a:r>
          </a:p>
          <a:p>
            <a:pPr marL="457200" indent="-457200">
              <a:spcBef>
                <a:spcPts val="1800"/>
              </a:spcBef>
            </a:pPr>
            <a:r>
              <a:rPr lang="en-US" sz="2800" b="0" i="0" u="none" strike="noStrike" cap="none" dirty="0">
                <a:solidFill>
                  <a:srgbClr val="4C4C44"/>
                </a:solidFill>
                <a:latin typeface="Tahoma"/>
                <a:ea typeface="Tahoma"/>
                <a:cs typeface="Tahoma"/>
                <a:sym typeface="Tahoma"/>
              </a:rPr>
              <a:t>Multiple victims</a:t>
            </a:r>
          </a:p>
          <a:p>
            <a:pPr marL="457200" indent="-457200">
              <a:spcBef>
                <a:spcPts val="1800"/>
              </a:spcBef>
            </a:pPr>
            <a:r>
              <a:rPr lang="en-US" sz="2800" b="0" i="0" u="none" strike="noStrike" cap="none" dirty="0">
                <a:solidFill>
                  <a:srgbClr val="4C4C44"/>
                </a:solidFill>
                <a:latin typeface="Tahoma"/>
                <a:ea typeface="Tahoma"/>
                <a:cs typeface="Tahoma"/>
                <a:sym typeface="Tahoma"/>
              </a:rPr>
              <a:t>Potential institutional </a:t>
            </a:r>
            <a:r>
              <a:rPr lang="en-US" sz="2800" dirty="0">
                <a:latin typeface="Tahoma"/>
                <a:ea typeface="Tahoma"/>
                <a:cs typeface="Tahoma"/>
                <a:sym typeface="Tahoma"/>
              </a:rPr>
              <a:t/>
            </a:r>
            <a:br>
              <a:rPr lang="en-US" sz="2800" dirty="0">
                <a:latin typeface="Tahoma"/>
                <a:ea typeface="Tahoma"/>
                <a:cs typeface="Tahoma"/>
                <a:sym typeface="Tahoma"/>
              </a:rPr>
            </a:br>
            <a:r>
              <a:rPr lang="en-US" sz="2800" b="0" i="0" u="none" strike="noStrike" cap="none" dirty="0" smtClean="0">
                <a:solidFill>
                  <a:srgbClr val="4C4C44"/>
                </a:solidFill>
                <a:latin typeface="Tahoma"/>
                <a:ea typeface="Tahoma"/>
                <a:cs typeface="Tahoma"/>
                <a:sym typeface="Tahoma"/>
              </a:rPr>
              <a:t>corruption</a:t>
            </a:r>
            <a:endParaRPr lang="en-US" sz="2800" b="0" i="0" u="none" strike="noStrike" cap="none" dirty="0">
              <a:solidFill>
                <a:srgbClr val="4C4C44"/>
              </a:solidFill>
              <a:latin typeface="Tahoma"/>
              <a:ea typeface="Tahoma"/>
              <a:cs typeface="Tahoma"/>
              <a:sym typeface="Tahoma"/>
            </a:endParaRPr>
          </a:p>
          <a:p>
            <a:pPr marL="457200" indent="-457200">
              <a:spcBef>
                <a:spcPts val="1800"/>
              </a:spcBef>
            </a:pPr>
            <a:r>
              <a:rPr lang="en-US" sz="2800" b="0" i="0" u="none" strike="noStrike" cap="none" dirty="0">
                <a:solidFill>
                  <a:srgbClr val="4C4C44"/>
                </a:solidFill>
                <a:latin typeface="Tahoma"/>
                <a:ea typeface="Tahoma"/>
                <a:cs typeface="Tahoma"/>
                <a:sym typeface="Tahoma"/>
              </a:rPr>
              <a:t>Survivor feels hopeless </a:t>
            </a:r>
            <a:r>
              <a:rPr lang="en-US" sz="2800" b="0" i="0" u="none" strike="noStrike" cap="none" dirty="0" smtClean="0">
                <a:solidFill>
                  <a:srgbClr val="4C4C44"/>
                </a:solidFill>
                <a:latin typeface="Tahoma"/>
                <a:ea typeface="Tahoma"/>
                <a:cs typeface="Tahoma"/>
                <a:sym typeface="Tahoma"/>
              </a:rPr>
              <a:t/>
            </a:r>
            <a:br>
              <a:rPr lang="en-US" sz="2800" b="0" i="0" u="none" strike="noStrike" cap="none" dirty="0" smtClean="0">
                <a:solidFill>
                  <a:srgbClr val="4C4C44"/>
                </a:solidFill>
                <a:latin typeface="Tahoma"/>
                <a:ea typeface="Tahoma"/>
                <a:cs typeface="Tahoma"/>
                <a:sym typeface="Tahoma"/>
              </a:rPr>
            </a:br>
            <a:r>
              <a:rPr lang="en-US" sz="2800" b="0" i="0" u="none" strike="noStrike" cap="none" dirty="0" smtClean="0">
                <a:solidFill>
                  <a:srgbClr val="4C4C44"/>
                </a:solidFill>
                <a:latin typeface="Tahoma"/>
                <a:ea typeface="Tahoma"/>
                <a:cs typeface="Tahoma"/>
                <a:sym typeface="Tahoma"/>
              </a:rPr>
              <a:t>and </a:t>
            </a:r>
            <a:r>
              <a:rPr lang="en-US" sz="2800" b="0" i="0" u="none" strike="noStrike" cap="none" dirty="0">
                <a:solidFill>
                  <a:srgbClr val="4C4C44"/>
                </a:solidFill>
                <a:latin typeface="Tahoma"/>
                <a:ea typeface="Tahoma"/>
                <a:cs typeface="Tahoma"/>
                <a:sym typeface="Tahoma"/>
              </a:rPr>
              <a:t>alone</a:t>
            </a:r>
          </a:p>
          <a:p>
            <a:pPr marL="342900" marR="0" lvl="0" indent="-342900" algn="l" rtl="0">
              <a:spcBef>
                <a:spcPts val="18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a:p>
            <a:pPr marL="342900" marR="0" lvl="0" indent="-342900" algn="l" rtl="0">
              <a:spcBef>
                <a:spcPts val="18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p:txBody>
      </p:sp>
      <p:sp>
        <p:nvSpPr>
          <p:cNvPr id="1221" name="Shape 1221"/>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Concerns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118" y="1736834"/>
            <a:ext cx="3278275" cy="3371222"/>
          </a:xfrm>
          <a:prstGeom prst="rect">
            <a:avLst/>
          </a:prstGeom>
        </p:spPr>
      </p:pic>
      <p:sp>
        <p:nvSpPr>
          <p:cNvPr id="3" name="Rectangle 2"/>
          <p:cNvSpPr/>
          <p:nvPr/>
        </p:nvSpPr>
        <p:spPr>
          <a:xfrm>
            <a:off x="5260429" y="5098831"/>
            <a:ext cx="1734770" cy="246221"/>
          </a:xfrm>
          <a:prstGeom prst="rect">
            <a:avLst/>
          </a:prstGeom>
        </p:spPr>
        <p:txBody>
          <a:bodyPr wrap="none">
            <a:spAutoFit/>
          </a:bodyPr>
          <a:lstStyle/>
          <a:p>
            <a:pPr lvl="0"/>
            <a:r>
              <a:rPr lang="en-US" sz="1000" dirty="0" smtClean="0">
                <a:solidFill>
                  <a:schemeClr val="bg2"/>
                </a:solidFill>
              </a:rPr>
              <a:t>Just </a:t>
            </a:r>
            <a:r>
              <a:rPr lang="en-US" sz="1000" dirty="0">
                <a:solidFill>
                  <a:schemeClr val="bg2"/>
                </a:solidFill>
              </a:rPr>
              <a:t>Detention International</a:t>
            </a:r>
          </a:p>
        </p:txBody>
      </p:sp>
    </p:spTree>
    <p:extLst>
      <p:ext uri="{BB962C8B-B14F-4D97-AF65-F5344CB8AC3E}">
        <p14:creationId xmlns:p14="http://schemas.microsoft.com/office/powerpoint/2010/main" val="3569521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30" name="Shape 1230"/>
          <p:cNvSpPr txBox="1">
            <a:spLocks noGrp="1"/>
          </p:cNvSpPr>
          <p:nvPr>
            <p:ph type="body" idx="1"/>
          </p:nvPr>
        </p:nvSpPr>
        <p:spPr>
          <a:prstGeom prst="rect">
            <a:avLst/>
          </a:prstGeom>
        </p:spPr>
        <p:txBody>
          <a:bodyPr lIns="91425" tIns="91425" rIns="91425" bIns="91425" anchor="t" anchorCtr="0">
            <a:noAutofit/>
          </a:bodyPr>
          <a:lstStyle/>
          <a:p>
            <a:pPr marL="508000" indent="-457200">
              <a:spcBef>
                <a:spcPts val="0"/>
              </a:spcBef>
              <a:spcAft>
                <a:spcPts val="1000"/>
              </a:spcAft>
            </a:pPr>
            <a:r>
              <a:rPr lang="en-US" sz="2800" dirty="0">
                <a:latin typeface="Tahoma"/>
                <a:ea typeface="Tahoma"/>
                <a:cs typeface="Tahoma"/>
                <a:sym typeface="Tahoma"/>
              </a:rPr>
              <a:t>Validate feelings, </a:t>
            </a:r>
            <a:r>
              <a:rPr lang="en-US" sz="2800" dirty="0" smtClean="0">
                <a:latin typeface="Tahoma"/>
                <a:ea typeface="Tahoma"/>
                <a:cs typeface="Tahoma"/>
                <a:sym typeface="Tahoma"/>
              </a:rPr>
              <a:t/>
            </a:r>
            <a:br>
              <a:rPr lang="en-US" sz="2800" dirty="0" smtClean="0">
                <a:latin typeface="Tahoma"/>
                <a:ea typeface="Tahoma"/>
                <a:cs typeface="Tahoma"/>
                <a:sym typeface="Tahoma"/>
              </a:rPr>
            </a:br>
            <a:r>
              <a:rPr lang="en-US" sz="2800" dirty="0" smtClean="0">
                <a:latin typeface="Tahoma"/>
                <a:ea typeface="Tahoma"/>
                <a:cs typeface="Tahoma"/>
                <a:sym typeface="Tahoma"/>
              </a:rPr>
              <a:t>normalize </a:t>
            </a:r>
            <a:r>
              <a:rPr lang="en-US" sz="2800" dirty="0">
                <a:latin typeface="Tahoma"/>
                <a:ea typeface="Tahoma"/>
                <a:cs typeface="Tahoma"/>
                <a:sym typeface="Tahoma"/>
              </a:rPr>
              <a:t>trauma </a:t>
            </a:r>
            <a:r>
              <a:rPr lang="en-US" sz="2800" dirty="0" smtClean="0">
                <a:latin typeface="Tahoma"/>
                <a:ea typeface="Tahoma"/>
                <a:cs typeface="Tahoma"/>
                <a:sym typeface="Tahoma"/>
              </a:rPr>
              <a:t/>
            </a:r>
            <a:br>
              <a:rPr lang="en-US" sz="2800" dirty="0" smtClean="0">
                <a:latin typeface="Tahoma"/>
                <a:ea typeface="Tahoma"/>
                <a:cs typeface="Tahoma"/>
                <a:sym typeface="Tahoma"/>
              </a:rPr>
            </a:br>
            <a:r>
              <a:rPr lang="en-US" sz="2800" dirty="0" smtClean="0">
                <a:latin typeface="Tahoma"/>
                <a:ea typeface="Tahoma"/>
                <a:cs typeface="Tahoma"/>
                <a:sym typeface="Tahoma"/>
              </a:rPr>
              <a:t>responses</a:t>
            </a:r>
            <a:endParaRPr lang="en-US" sz="2800" dirty="0">
              <a:latin typeface="Tahoma"/>
              <a:ea typeface="Tahoma"/>
              <a:cs typeface="Tahoma"/>
              <a:sym typeface="Tahoma"/>
            </a:endParaRPr>
          </a:p>
          <a:p>
            <a:pPr marL="508000" indent="-457200">
              <a:spcBef>
                <a:spcPts val="0"/>
              </a:spcBef>
              <a:spcAft>
                <a:spcPts val="1000"/>
              </a:spcAft>
            </a:pPr>
            <a:r>
              <a:rPr lang="en-US" sz="2800" dirty="0">
                <a:latin typeface="Tahoma"/>
                <a:ea typeface="Tahoma"/>
                <a:cs typeface="Tahoma"/>
                <a:sym typeface="Tahoma"/>
              </a:rPr>
              <a:t>Focus on survivor’s </a:t>
            </a:r>
            <a:r>
              <a:rPr lang="en-US" sz="2800" dirty="0" smtClean="0">
                <a:latin typeface="Tahoma"/>
                <a:ea typeface="Tahoma"/>
                <a:cs typeface="Tahoma"/>
                <a:sym typeface="Tahoma"/>
              </a:rPr>
              <a:t/>
            </a:r>
            <a:br>
              <a:rPr lang="en-US" sz="2800" dirty="0" smtClean="0">
                <a:latin typeface="Tahoma"/>
                <a:ea typeface="Tahoma"/>
                <a:cs typeface="Tahoma"/>
                <a:sym typeface="Tahoma"/>
              </a:rPr>
            </a:br>
            <a:r>
              <a:rPr lang="en-US" sz="2800" dirty="0" smtClean="0">
                <a:latin typeface="Tahoma"/>
                <a:ea typeface="Tahoma"/>
                <a:cs typeface="Tahoma"/>
                <a:sym typeface="Tahoma"/>
              </a:rPr>
              <a:t>strengths </a:t>
            </a:r>
            <a:r>
              <a:rPr lang="en-US" sz="2800" dirty="0">
                <a:latin typeface="Tahoma"/>
                <a:ea typeface="Tahoma"/>
                <a:cs typeface="Tahoma"/>
                <a:sym typeface="Tahoma"/>
              </a:rPr>
              <a:t>and </a:t>
            </a:r>
            <a:r>
              <a:rPr lang="en-US" sz="2800" dirty="0" smtClean="0">
                <a:latin typeface="Tahoma"/>
                <a:ea typeface="Tahoma"/>
                <a:cs typeface="Tahoma"/>
                <a:sym typeface="Tahoma"/>
              </a:rPr>
              <a:t/>
            </a:r>
            <a:br>
              <a:rPr lang="en-US" sz="2800" dirty="0" smtClean="0">
                <a:latin typeface="Tahoma"/>
                <a:ea typeface="Tahoma"/>
                <a:cs typeface="Tahoma"/>
                <a:sym typeface="Tahoma"/>
              </a:rPr>
            </a:br>
            <a:r>
              <a:rPr lang="en-US" sz="2800" dirty="0" smtClean="0">
                <a:latin typeface="Tahoma"/>
                <a:ea typeface="Tahoma"/>
                <a:cs typeface="Tahoma"/>
                <a:sym typeface="Tahoma"/>
              </a:rPr>
              <a:t>community-building</a:t>
            </a:r>
            <a:endParaRPr lang="en-US" sz="2800" dirty="0">
              <a:latin typeface="Tahoma"/>
              <a:ea typeface="Tahoma"/>
              <a:cs typeface="Tahoma"/>
              <a:sym typeface="Tahoma"/>
            </a:endParaRPr>
          </a:p>
          <a:p>
            <a:pPr marL="508000" indent="-457200">
              <a:spcBef>
                <a:spcPts val="0"/>
              </a:spcBef>
              <a:spcAft>
                <a:spcPts val="1000"/>
              </a:spcAft>
            </a:pPr>
            <a:r>
              <a:rPr lang="en-US" sz="2800" dirty="0">
                <a:latin typeface="Tahoma"/>
                <a:ea typeface="Tahoma"/>
                <a:cs typeface="Tahoma"/>
                <a:sym typeface="Tahoma"/>
              </a:rPr>
              <a:t>Explore resources</a:t>
            </a:r>
          </a:p>
          <a:p>
            <a:pPr marL="508000" indent="-457200">
              <a:spcBef>
                <a:spcPts val="0"/>
              </a:spcBef>
              <a:spcAft>
                <a:spcPts val="1000"/>
              </a:spcAft>
            </a:pPr>
            <a:r>
              <a:rPr lang="en-US" sz="2800" dirty="0">
                <a:latin typeface="Tahoma"/>
                <a:ea typeface="Tahoma"/>
                <a:cs typeface="Tahoma"/>
                <a:sym typeface="Tahoma"/>
              </a:rPr>
              <a:t>Explore options</a:t>
            </a:r>
          </a:p>
        </p:txBody>
      </p:sp>
      <p:sp>
        <p:nvSpPr>
          <p:cNvPr id="1229" name="Shape 1229"/>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How to Respond</a:t>
            </a:r>
          </a:p>
        </p:txBody>
      </p:sp>
      <p:pic>
        <p:nvPicPr>
          <p:cNvPr id="1231" name="Shape 1231"/>
          <p:cNvPicPr preferRelativeResize="0"/>
          <p:nvPr/>
        </p:nvPicPr>
        <p:blipFill>
          <a:blip r:embed="rId3">
            <a:alphaModFix/>
          </a:blip>
          <a:stretch>
            <a:fillRect/>
          </a:stretch>
        </p:blipFill>
        <p:spPr>
          <a:xfrm>
            <a:off x="5013438" y="1499599"/>
            <a:ext cx="3657600" cy="4419600"/>
          </a:xfrm>
          <a:prstGeom prst="rect">
            <a:avLst/>
          </a:prstGeom>
          <a:noFill/>
          <a:ln>
            <a:noFill/>
          </a:ln>
        </p:spPr>
      </p:pic>
      <p:sp>
        <p:nvSpPr>
          <p:cNvPr id="1232" name="Shape 1232"/>
          <p:cNvSpPr txBox="1"/>
          <p:nvPr/>
        </p:nvSpPr>
        <p:spPr>
          <a:xfrm>
            <a:off x="4919798" y="5817175"/>
            <a:ext cx="3105300" cy="362100"/>
          </a:xfrm>
          <a:prstGeom prst="rect">
            <a:avLst/>
          </a:prstGeom>
          <a:noFill/>
          <a:ln>
            <a:noFill/>
          </a:ln>
        </p:spPr>
        <p:txBody>
          <a:bodyPr lIns="91425" tIns="91425" rIns="91425" bIns="91425" anchor="t" anchorCtr="0">
            <a:noAutofit/>
          </a:bodyPr>
          <a:lstStyle/>
          <a:p>
            <a:pPr lvl="0" rtl="0">
              <a:lnSpc>
                <a:spcPct val="115000"/>
              </a:lnSpc>
              <a:spcBef>
                <a:spcPts val="1200"/>
              </a:spcBef>
              <a:buNone/>
            </a:pPr>
            <a:r>
              <a:rPr lang="en-US" sz="1000" dirty="0" smtClean="0">
                <a:solidFill>
                  <a:srgbClr val="4C4C44"/>
                </a:solidFill>
                <a:latin typeface="+mn-lt"/>
                <a:ea typeface="Tahoma"/>
                <a:cs typeface="Tahoma"/>
                <a:sym typeface="Tahoma"/>
              </a:rPr>
              <a:t>Max </a:t>
            </a:r>
            <a:r>
              <a:rPr lang="en-US" sz="1000" dirty="0">
                <a:solidFill>
                  <a:srgbClr val="4C4C44"/>
                </a:solidFill>
                <a:latin typeface="+mn-lt"/>
                <a:ea typeface="Tahoma"/>
                <a:cs typeface="Tahoma"/>
                <a:sym typeface="Tahoma"/>
              </a:rPr>
              <a:t>Oppenheim/Getty Images</a:t>
            </a:r>
          </a:p>
          <a:p>
            <a:pPr lvl="0" rtl="0">
              <a:spcBef>
                <a:spcPts val="0"/>
              </a:spcBef>
              <a:buNone/>
            </a:pPr>
            <a:endParaRPr dirty="0"/>
          </a:p>
        </p:txBody>
      </p:sp>
    </p:spTree>
    <p:extLst>
      <p:ext uri="{BB962C8B-B14F-4D97-AF65-F5344CB8AC3E}">
        <p14:creationId xmlns:p14="http://schemas.microsoft.com/office/powerpoint/2010/main" val="2262239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8" name="Shape 418"/>
          <p:cNvSpPr txBox="1">
            <a:spLocks noGrp="1"/>
          </p:cNvSpPr>
          <p:nvPr>
            <p:ph type="body" idx="1"/>
          </p:nvPr>
        </p:nvSpPr>
        <p:spPr>
          <a:prstGeom prst="rect">
            <a:avLst/>
          </a:prstGeom>
        </p:spPr>
        <p:txBody>
          <a:bodyPr lIns="91425" tIns="91425" rIns="91425" bIns="91425" anchor="t" anchorCtr="0">
            <a:noAutofit/>
          </a:bodyPr>
          <a:lstStyle/>
          <a:p>
            <a:pPr marL="457200" lvl="0" indent="-419100" rtl="0">
              <a:lnSpc>
                <a:spcPct val="115000"/>
              </a:lnSpc>
              <a:spcBef>
                <a:spcPts val="0"/>
              </a:spcBef>
              <a:buClr>
                <a:schemeClr val="dk2"/>
              </a:buClr>
              <a:buSzPct val="100000"/>
              <a:buFont typeface="Tahoma"/>
              <a:buAutoNum type="arabicPeriod"/>
            </a:pPr>
            <a:r>
              <a:rPr lang="en-US" sz="3000" dirty="0">
                <a:solidFill>
                  <a:schemeClr val="dk2"/>
                </a:solidFill>
                <a:latin typeface="Tahoma"/>
                <a:ea typeface="Tahoma"/>
                <a:cs typeface="Tahoma"/>
                <a:sym typeface="Tahoma"/>
              </a:rPr>
              <a:t>Help advocates and prison staff understand each </a:t>
            </a:r>
            <a:r>
              <a:rPr lang="en-US" sz="3000" dirty="0" smtClean="0">
                <a:solidFill>
                  <a:schemeClr val="dk2"/>
                </a:solidFill>
                <a:latin typeface="Tahoma"/>
                <a:ea typeface="Tahoma"/>
                <a:cs typeface="Tahoma"/>
                <a:sym typeface="Tahoma"/>
              </a:rPr>
              <a:t>other’s </a:t>
            </a:r>
            <a:r>
              <a:rPr lang="en-US" sz="3000" dirty="0">
                <a:solidFill>
                  <a:schemeClr val="dk2"/>
                </a:solidFill>
                <a:latin typeface="Tahoma"/>
                <a:ea typeface="Tahoma"/>
                <a:cs typeface="Tahoma"/>
                <a:sym typeface="Tahoma"/>
              </a:rPr>
              <a:t>roles and culture</a:t>
            </a:r>
          </a:p>
          <a:p>
            <a:pPr marL="457200" lvl="0" indent="-419100" rtl="0">
              <a:lnSpc>
                <a:spcPct val="115000"/>
              </a:lnSpc>
              <a:spcBef>
                <a:spcPts val="0"/>
              </a:spcBef>
              <a:buClr>
                <a:schemeClr val="dk2"/>
              </a:buClr>
              <a:buSzPct val="100000"/>
              <a:buFont typeface="Tahoma"/>
              <a:buAutoNum type="arabicPeriod"/>
            </a:pPr>
            <a:r>
              <a:rPr lang="en-US" sz="3000" dirty="0">
                <a:solidFill>
                  <a:schemeClr val="dk2"/>
                </a:solidFill>
                <a:latin typeface="Tahoma"/>
                <a:ea typeface="Tahoma"/>
                <a:cs typeface="Tahoma"/>
                <a:sym typeface="Tahoma"/>
              </a:rPr>
              <a:t>Build capacity of rape crisis center and prisons to provide trauma-informed services</a:t>
            </a:r>
          </a:p>
          <a:p>
            <a:pPr marL="457200" lvl="0" indent="-419100" rtl="0">
              <a:lnSpc>
                <a:spcPct val="115000"/>
              </a:lnSpc>
              <a:spcBef>
                <a:spcPts val="0"/>
              </a:spcBef>
              <a:buClr>
                <a:schemeClr val="dk2"/>
              </a:buClr>
              <a:buSzPct val="100000"/>
              <a:buFont typeface="Tahoma"/>
              <a:buAutoNum type="arabicPeriod"/>
            </a:pPr>
            <a:r>
              <a:rPr lang="en-US" sz="3000" dirty="0">
                <a:solidFill>
                  <a:schemeClr val="dk2"/>
                </a:solidFill>
                <a:latin typeface="Tahoma"/>
                <a:ea typeface="Tahoma"/>
                <a:cs typeface="Tahoma"/>
                <a:sym typeface="Tahoma"/>
              </a:rPr>
              <a:t>Develop a program of services for survivors that is sustainable</a:t>
            </a:r>
          </a:p>
        </p:txBody>
      </p:sp>
      <p:sp>
        <p:nvSpPr>
          <p:cNvPr id="417" name="Shape 417"/>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a:t>Project Goals</a:t>
            </a:r>
          </a:p>
        </p:txBody>
      </p:sp>
    </p:spTree>
    <p:extLst>
      <p:ext uri="{BB962C8B-B14F-4D97-AF65-F5344CB8AC3E}">
        <p14:creationId xmlns:p14="http://schemas.microsoft.com/office/powerpoint/2010/main" val="1289127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Shape 1191" descr="IMG_0054_edited-1.jpg"/>
          <p:cNvPicPr preferRelativeResize="0">
            <a:picLocks noGrp="1"/>
          </p:cNvPicPr>
          <p:nvPr>
            <p:ph type="pic" idx="4294967295"/>
          </p:nvPr>
        </p:nvPicPr>
        <p:blipFill rotWithShape="1">
          <a:blip r:embed="rId3">
            <a:alphaModFix/>
          </a:blip>
          <a:srcRect/>
          <a:stretch/>
        </p:blipFill>
        <p:spPr>
          <a:xfrm>
            <a:off x="1841220" y="181302"/>
            <a:ext cx="5741987" cy="6362700"/>
          </a:xfrm>
          <a:prstGeom prst="rect">
            <a:avLst/>
          </a:prstGeom>
          <a:noFill/>
          <a:ln>
            <a:noFill/>
          </a:ln>
        </p:spPr>
      </p:pic>
    </p:spTree>
    <p:extLst>
      <p:ext uri="{BB962C8B-B14F-4D97-AF65-F5344CB8AC3E}">
        <p14:creationId xmlns:p14="http://schemas.microsoft.com/office/powerpoint/2010/main" val="3820593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Shape 119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Concerns</a:t>
            </a:r>
          </a:p>
        </p:txBody>
      </p:sp>
      <p:sp>
        <p:nvSpPr>
          <p:cNvPr id="1198" name="Shape 1198"/>
          <p:cNvSpPr txBox="1">
            <a:spLocks noGrp="1"/>
          </p:cNvSpPr>
          <p:nvPr>
            <p:ph type="body" idx="1"/>
          </p:nvPr>
        </p:nvSpPr>
        <p:spPr>
          <a:xfrm>
            <a:off x="4343400" y="1752600"/>
            <a:ext cx="4343400" cy="4370700"/>
          </a:xfrm>
          <a:prstGeom prst="rect">
            <a:avLst/>
          </a:prstGeom>
          <a:noFill/>
          <a:ln>
            <a:noFill/>
          </a:ln>
        </p:spPr>
        <p:txBody>
          <a:bodyPr lIns="91425" tIns="45700" rIns="91425" bIns="45700" anchor="t" anchorCtr="0">
            <a:noAutofit/>
          </a:bodyPr>
          <a:lstStyle/>
          <a:p>
            <a:pPr marL="457200" indent="-457200">
              <a:spcBef>
                <a:spcPts val="0"/>
              </a:spcBef>
            </a:pPr>
            <a:r>
              <a:rPr lang="en-US" sz="3000" b="0" i="0" u="none" strike="noStrike" cap="none" dirty="0">
                <a:solidFill>
                  <a:srgbClr val="4C4C44"/>
                </a:solidFill>
                <a:latin typeface="Tahoma"/>
                <a:ea typeface="Tahoma"/>
                <a:cs typeface="Tahoma"/>
                <a:sym typeface="Tahoma"/>
              </a:rPr>
              <a:t>Inappropriate tone</a:t>
            </a:r>
          </a:p>
          <a:p>
            <a:pPr marL="457200" indent="-457200">
              <a:spcBef>
                <a:spcPts val="3000"/>
              </a:spcBef>
            </a:pPr>
            <a:r>
              <a:rPr lang="en-US" sz="3000" b="0" i="0" u="none" strike="noStrike" cap="none" dirty="0">
                <a:solidFill>
                  <a:srgbClr val="4C4C44"/>
                </a:solidFill>
                <a:latin typeface="Tahoma"/>
                <a:ea typeface="Tahoma"/>
                <a:cs typeface="Tahoma"/>
                <a:sym typeface="Tahoma"/>
              </a:rPr>
              <a:t>Off-topic and </a:t>
            </a:r>
            <a:r>
              <a:rPr lang="en-US" sz="3000" b="0" i="0" u="none" strike="noStrike" cap="none" dirty="0" smtClean="0">
                <a:solidFill>
                  <a:srgbClr val="4C4C44"/>
                </a:solidFill>
                <a:latin typeface="Tahoma"/>
                <a:ea typeface="Tahoma"/>
                <a:cs typeface="Tahoma"/>
                <a:sym typeface="Tahoma"/>
              </a:rPr>
              <a:t/>
            </a:r>
            <a:br>
              <a:rPr lang="en-US" sz="3000" b="0" i="0" u="none" strike="noStrike" cap="none" dirty="0" smtClean="0">
                <a:solidFill>
                  <a:srgbClr val="4C4C44"/>
                </a:solidFill>
                <a:latin typeface="Tahoma"/>
                <a:ea typeface="Tahoma"/>
                <a:cs typeface="Tahoma"/>
                <a:sym typeface="Tahoma"/>
              </a:rPr>
            </a:br>
            <a:r>
              <a:rPr lang="en-US" sz="3000" dirty="0" smtClean="0">
                <a:latin typeface="Tahoma"/>
                <a:ea typeface="Tahoma"/>
                <a:cs typeface="Tahoma"/>
                <a:sym typeface="Tahoma"/>
              </a:rPr>
              <a:t>unusual</a:t>
            </a:r>
            <a:r>
              <a:rPr lang="en-US" sz="3000" b="0" i="0" u="none" strike="noStrike" cap="none" dirty="0" smtClean="0">
                <a:solidFill>
                  <a:srgbClr val="4C4C44"/>
                </a:solidFill>
                <a:latin typeface="Tahoma"/>
                <a:ea typeface="Tahoma"/>
                <a:cs typeface="Tahoma"/>
                <a:sym typeface="Tahoma"/>
              </a:rPr>
              <a:t> </a:t>
            </a:r>
            <a:r>
              <a:rPr lang="en-US" sz="3000" b="0" i="0" u="none" strike="noStrike" cap="none" dirty="0">
                <a:solidFill>
                  <a:srgbClr val="4C4C44"/>
                </a:solidFill>
                <a:latin typeface="Tahoma"/>
                <a:ea typeface="Tahoma"/>
                <a:cs typeface="Tahoma"/>
                <a:sym typeface="Tahoma"/>
              </a:rPr>
              <a:t>requests</a:t>
            </a:r>
          </a:p>
          <a:p>
            <a:pPr marL="457200" indent="-457200">
              <a:spcBef>
                <a:spcPts val="3000"/>
              </a:spcBef>
            </a:pPr>
            <a:r>
              <a:rPr lang="en-US" sz="3000" b="0" i="0" u="none" strike="noStrike" cap="none" dirty="0">
                <a:solidFill>
                  <a:srgbClr val="4C4C44"/>
                </a:solidFill>
                <a:latin typeface="Tahoma"/>
                <a:ea typeface="Tahoma"/>
                <a:cs typeface="Tahoma"/>
                <a:sym typeface="Tahoma"/>
              </a:rPr>
              <a:t>Boundary-crossing</a:t>
            </a:r>
          </a:p>
          <a:p>
            <a:pPr marL="342900" marR="0" lvl="0" indent="-342900" algn="l" rtl="0">
              <a:spcBef>
                <a:spcPts val="30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a:p>
            <a:pPr marL="342900" marR="0" lvl="0" indent="-342900" algn="l" rtl="0">
              <a:spcBef>
                <a:spcPts val="18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p:txBody>
      </p:sp>
      <p:pic>
        <p:nvPicPr>
          <p:cNvPr id="3" name="Picture Placeholder 2"/>
          <p:cNvPicPr>
            <a:picLocks noGrp="1" noChangeAspect="1"/>
          </p:cNvPicPr>
          <p:nvPr>
            <p:ph type="pic" idx="2"/>
          </p:nvPr>
        </p:nvPicPr>
        <p:blipFill>
          <a:blip r:embed="rId3">
            <a:extLst>
              <a:ext uri="{28A0092B-C50C-407E-A947-70E740481C1C}">
                <a14:useLocalDpi xmlns:a14="http://schemas.microsoft.com/office/drawing/2010/main" val="0"/>
              </a:ext>
            </a:extLst>
          </a:blip>
          <a:srcRect l="8621" r="8621"/>
          <a:stretch>
            <a:fillRect/>
          </a:stretch>
        </p:blipFill>
        <p:spPr>
          <a:xfrm>
            <a:off x="481909" y="1554893"/>
            <a:ext cx="3620534" cy="4374812"/>
          </a:xfrm>
        </p:spPr>
      </p:pic>
      <p:sp>
        <p:nvSpPr>
          <p:cNvPr id="4" name="Rectangle 3"/>
          <p:cNvSpPr/>
          <p:nvPr/>
        </p:nvSpPr>
        <p:spPr>
          <a:xfrm>
            <a:off x="418845" y="5874815"/>
            <a:ext cx="1734770" cy="246221"/>
          </a:xfrm>
          <a:prstGeom prst="rect">
            <a:avLst/>
          </a:prstGeom>
        </p:spPr>
        <p:txBody>
          <a:bodyPr wrap="none">
            <a:spAutoFit/>
          </a:bodyPr>
          <a:lstStyle/>
          <a:p>
            <a:pPr lvl="0"/>
            <a:r>
              <a:rPr lang="en-US" sz="1000" dirty="0" smtClean="0">
                <a:solidFill>
                  <a:schemeClr val="bg2"/>
                </a:solidFill>
              </a:rPr>
              <a:t>Just </a:t>
            </a:r>
            <a:r>
              <a:rPr lang="en-US" sz="1000" dirty="0">
                <a:solidFill>
                  <a:schemeClr val="bg2"/>
                </a:solidFill>
              </a:rPr>
              <a:t>Detention International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Shape 120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How to Respond</a:t>
            </a:r>
          </a:p>
        </p:txBody>
      </p:sp>
      <p:sp>
        <p:nvSpPr>
          <p:cNvPr id="1207" name="Shape 1207"/>
          <p:cNvSpPr txBox="1">
            <a:spLocks noGrp="1"/>
          </p:cNvSpPr>
          <p:nvPr>
            <p:ph type="body" idx="1"/>
          </p:nvPr>
        </p:nvSpPr>
        <p:spPr>
          <a:xfrm>
            <a:off x="457200" y="1752600"/>
            <a:ext cx="4343400" cy="4370700"/>
          </a:xfrm>
          <a:prstGeom prst="rect">
            <a:avLst/>
          </a:prstGeom>
        </p:spPr>
        <p:txBody>
          <a:bodyPr lIns="91425" tIns="91425" rIns="91425" bIns="91425" anchor="t" anchorCtr="0">
            <a:noAutofit/>
          </a:bodyPr>
          <a:lstStyle/>
          <a:p>
            <a:pPr marL="508000" indent="-457200">
              <a:spcBef>
                <a:spcPts val="0"/>
              </a:spcBef>
              <a:spcAft>
                <a:spcPts val="1000"/>
              </a:spcAft>
            </a:pPr>
            <a:r>
              <a:rPr lang="en-US" sz="2800" dirty="0">
                <a:latin typeface="Tahoma"/>
                <a:ea typeface="Tahoma"/>
                <a:cs typeface="Tahoma"/>
                <a:sym typeface="Tahoma"/>
              </a:rPr>
              <a:t>Establish boundaries</a:t>
            </a:r>
          </a:p>
          <a:p>
            <a:pPr marL="508000" indent="-457200">
              <a:spcBef>
                <a:spcPts val="0"/>
              </a:spcBef>
              <a:spcAft>
                <a:spcPts val="1000"/>
              </a:spcAft>
            </a:pPr>
            <a:r>
              <a:rPr lang="en-US" sz="2800" dirty="0">
                <a:latin typeface="Tahoma"/>
                <a:ea typeface="Tahoma"/>
                <a:cs typeface="Tahoma"/>
                <a:sym typeface="Tahoma"/>
              </a:rPr>
              <a:t>Clarify role and </a:t>
            </a:r>
            <a:br>
              <a:rPr lang="en-US" sz="2800" dirty="0">
                <a:latin typeface="Tahoma"/>
                <a:ea typeface="Tahoma"/>
                <a:cs typeface="Tahoma"/>
                <a:sym typeface="Tahoma"/>
              </a:rPr>
            </a:br>
            <a:r>
              <a:rPr lang="en-US" sz="2800" dirty="0">
                <a:latin typeface="Tahoma"/>
                <a:ea typeface="Tahoma"/>
                <a:cs typeface="Tahoma"/>
                <a:sym typeface="Tahoma"/>
              </a:rPr>
              <a:t>services available</a:t>
            </a:r>
          </a:p>
          <a:p>
            <a:pPr marL="508000" indent="-457200">
              <a:spcBef>
                <a:spcPts val="0"/>
              </a:spcBef>
            </a:pPr>
            <a:r>
              <a:rPr lang="en-US" sz="2800" dirty="0">
                <a:latin typeface="Tahoma"/>
                <a:ea typeface="Tahoma"/>
                <a:cs typeface="Tahoma"/>
                <a:sym typeface="Tahoma"/>
              </a:rPr>
              <a:t>Offer appropriate resources</a:t>
            </a:r>
          </a:p>
        </p:txBody>
      </p:sp>
      <p:sp>
        <p:nvSpPr>
          <p:cNvPr id="1208" name="Shape 1208"/>
          <p:cNvSpPr txBox="1">
            <a:spLocks noGrp="1"/>
          </p:cNvSpPr>
          <p:nvPr>
            <p:ph type="body" idx="3"/>
          </p:nvPr>
        </p:nvSpPr>
        <p:spPr>
          <a:xfrm>
            <a:off x="4966136" y="5820102"/>
            <a:ext cx="3657600" cy="304800"/>
          </a:xfrm>
          <a:prstGeom prst="rect">
            <a:avLst/>
          </a:prstGeom>
        </p:spPr>
        <p:txBody>
          <a:bodyPr lIns="91425" tIns="91425" rIns="91425" bIns="91425" anchor="t" anchorCtr="0">
            <a:noAutofit/>
          </a:bodyPr>
          <a:lstStyle/>
          <a:p>
            <a:pPr lvl="0" rtl="0">
              <a:lnSpc>
                <a:spcPct val="115000"/>
              </a:lnSpc>
              <a:spcBef>
                <a:spcPts val="0"/>
              </a:spcBef>
              <a:buNone/>
            </a:pPr>
            <a:r>
              <a:rPr lang="en-US" sz="1000" b="0" i="0" dirty="0" smtClean="0">
                <a:solidFill>
                  <a:srgbClr val="4C4C44"/>
                </a:solidFill>
                <a:latin typeface="+mn-lt"/>
                <a:ea typeface="Tahoma"/>
                <a:cs typeface="Tahoma"/>
                <a:sym typeface="Tahoma"/>
              </a:rPr>
              <a:t>Max </a:t>
            </a:r>
            <a:r>
              <a:rPr lang="en-US" sz="1000" b="0" i="0" dirty="0">
                <a:solidFill>
                  <a:srgbClr val="4C4C44"/>
                </a:solidFill>
                <a:latin typeface="+mn-lt"/>
                <a:ea typeface="Tahoma"/>
                <a:cs typeface="Tahoma"/>
                <a:sym typeface="Tahoma"/>
              </a:rPr>
              <a:t>Oppenheim/Getty Images</a:t>
            </a:r>
          </a:p>
          <a:p>
            <a:pPr lvl="0" rtl="0">
              <a:spcBef>
                <a:spcPts val="0"/>
              </a:spcBef>
              <a:buNone/>
            </a:pPr>
            <a:endParaRPr dirty="0"/>
          </a:p>
        </p:txBody>
      </p:sp>
      <p:pic>
        <p:nvPicPr>
          <p:cNvPr id="1209" name="Shape 1209"/>
          <p:cNvPicPr preferRelativeResize="0"/>
          <p:nvPr/>
        </p:nvPicPr>
        <p:blipFill>
          <a:blip r:embed="rId3">
            <a:alphaModFix/>
          </a:blip>
          <a:stretch>
            <a:fillRect/>
          </a:stretch>
        </p:blipFill>
        <p:spPr>
          <a:xfrm>
            <a:off x="5029200" y="1471470"/>
            <a:ext cx="3657600" cy="4419600"/>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pic>
        <p:nvPicPr>
          <p:cNvPr id="1238" name="Shape 1238" descr="http://media.hamptonroads.com/cache/files/images/975331000.jpg"/>
          <p:cNvPicPr preferRelativeResize="0"/>
          <p:nvPr/>
        </p:nvPicPr>
        <p:blipFill rotWithShape="1">
          <a:blip r:embed="rId3">
            <a:alphaModFix/>
          </a:blip>
          <a:srcRect/>
          <a:stretch/>
        </p:blipFill>
        <p:spPr>
          <a:xfrm>
            <a:off x="0" y="0"/>
            <a:ext cx="9144300" cy="6858000"/>
          </a:xfrm>
          <a:prstGeom prst="rect">
            <a:avLst/>
          </a:prstGeom>
          <a:noFill/>
          <a:ln>
            <a:noFill/>
          </a:ln>
        </p:spPr>
      </p:pic>
      <p:sp>
        <p:nvSpPr>
          <p:cNvPr id="1239" name="Shape 1239"/>
          <p:cNvSpPr/>
          <p:nvPr/>
        </p:nvSpPr>
        <p:spPr>
          <a:xfrm>
            <a:off x="343050" y="4317862"/>
            <a:ext cx="8458200" cy="2323799"/>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000" b="1" dirty="0">
                <a:solidFill>
                  <a:srgbClr val="FFFFFF"/>
                </a:solidFill>
                <a:latin typeface="Verdana"/>
                <a:ea typeface="Verdana"/>
                <a:cs typeface="Verdana"/>
                <a:sym typeface="Verdana"/>
              </a:rPr>
              <a:t>“If you only knew the strength I get </a:t>
            </a:r>
            <a:br>
              <a:rPr lang="en-US" sz="3000" b="1" dirty="0">
                <a:solidFill>
                  <a:srgbClr val="FFFFFF"/>
                </a:solidFill>
                <a:latin typeface="Verdana"/>
                <a:ea typeface="Verdana"/>
                <a:cs typeface="Verdana"/>
                <a:sym typeface="Verdana"/>
              </a:rPr>
            </a:br>
            <a:r>
              <a:rPr lang="en-US" sz="3000" b="1" dirty="0">
                <a:solidFill>
                  <a:srgbClr val="FFFFFF"/>
                </a:solidFill>
                <a:latin typeface="Verdana"/>
                <a:ea typeface="Verdana"/>
                <a:cs typeface="Verdana"/>
                <a:sym typeface="Verdana"/>
              </a:rPr>
              <a:t>every time I get a letter from you all. </a:t>
            </a:r>
            <a:br>
              <a:rPr lang="en-US" sz="3000" b="1" dirty="0">
                <a:solidFill>
                  <a:srgbClr val="FFFFFF"/>
                </a:solidFill>
                <a:latin typeface="Verdana"/>
                <a:ea typeface="Verdana"/>
                <a:cs typeface="Verdana"/>
                <a:sym typeface="Verdana"/>
              </a:rPr>
            </a:br>
            <a:r>
              <a:rPr lang="en-US" sz="3000" b="1" dirty="0">
                <a:solidFill>
                  <a:srgbClr val="FFFFFF"/>
                </a:solidFill>
                <a:latin typeface="Verdana"/>
                <a:ea typeface="Verdana"/>
                <a:cs typeface="Verdana"/>
                <a:sym typeface="Verdana"/>
              </a:rPr>
              <a:t>I used to think I was alone. Thanks </a:t>
            </a:r>
            <a:br>
              <a:rPr lang="en-US" sz="3000" b="1" dirty="0">
                <a:solidFill>
                  <a:srgbClr val="FFFFFF"/>
                </a:solidFill>
                <a:latin typeface="Verdana"/>
                <a:ea typeface="Verdana"/>
                <a:cs typeface="Verdana"/>
                <a:sym typeface="Verdana"/>
              </a:rPr>
            </a:br>
            <a:r>
              <a:rPr lang="en-US" sz="3000" b="1" dirty="0">
                <a:solidFill>
                  <a:srgbClr val="FFFFFF"/>
                </a:solidFill>
                <a:latin typeface="Verdana"/>
                <a:ea typeface="Verdana"/>
                <a:cs typeface="Verdana"/>
                <a:sym typeface="Verdana"/>
              </a:rPr>
              <a:t>so much for the support.”</a:t>
            </a:r>
          </a:p>
          <a:p>
            <a:pPr marL="0" marR="0" lvl="0" indent="0" algn="l" rtl="0">
              <a:spcBef>
                <a:spcPts val="0"/>
              </a:spcBef>
              <a:spcAft>
                <a:spcPts val="0"/>
              </a:spcAft>
              <a:buSzPct val="25000"/>
              <a:buNone/>
            </a:pPr>
            <a:r>
              <a:rPr lang="en-US" sz="3000" b="0" i="0" u="none" strike="noStrike" cap="none" dirty="0">
                <a:solidFill>
                  <a:srgbClr val="FFFFFF"/>
                </a:solidFill>
                <a:latin typeface="Verdana"/>
                <a:ea typeface="Verdana"/>
                <a:cs typeface="Verdana"/>
                <a:sym typeface="Verdana"/>
              </a:rPr>
              <a:t>  	</a:t>
            </a:r>
            <a:r>
              <a:rPr lang="en-US" sz="3000" b="0" i="0" u="none" strike="noStrike" cap="none" dirty="0" smtClean="0">
                <a:solidFill>
                  <a:srgbClr val="FFFFFF"/>
                </a:solidFill>
                <a:latin typeface="Verdana"/>
                <a:ea typeface="Verdana"/>
                <a:cs typeface="Verdana"/>
                <a:sym typeface="Verdana"/>
              </a:rPr>
              <a:t>— </a:t>
            </a:r>
            <a:r>
              <a:rPr lang="en-US" sz="3000" b="0" i="0" u="none" strike="noStrike" cap="none" dirty="0">
                <a:solidFill>
                  <a:srgbClr val="FFFFFF"/>
                </a:solidFill>
                <a:latin typeface="Verdana"/>
                <a:ea typeface="Verdana"/>
                <a:cs typeface="Verdana"/>
                <a:sym typeface="Verdana"/>
              </a:rPr>
              <a:t>Ricardo, a prisoner rape survivor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Shape 1245" descr="15 mins.png"/>
          <p:cNvPicPr preferRelativeResize="0"/>
          <p:nvPr/>
        </p:nvPicPr>
        <p:blipFill>
          <a:blip r:embed="rId3">
            <a:alphaModFix/>
          </a:blip>
          <a:stretch>
            <a:fillRect/>
          </a:stretch>
        </p:blipFill>
        <p:spPr>
          <a:xfrm>
            <a:off x="3519487" y="2147887"/>
            <a:ext cx="2105025" cy="256222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2" name="Shape 1252"/>
          <p:cNvSpPr txBox="1"/>
          <p:nvPr/>
        </p:nvSpPr>
        <p:spPr>
          <a:xfrm>
            <a:off x="3150" y="0"/>
            <a:ext cx="7326300" cy="1717500"/>
          </a:xfrm>
          <a:prstGeom prst="rect">
            <a:avLst/>
          </a:prstGeom>
          <a:noFill/>
          <a:ln>
            <a:noFill/>
          </a:ln>
        </p:spPr>
        <p:txBody>
          <a:bodyPr lIns="91425" tIns="91425" rIns="91425" bIns="91425" anchor="t" anchorCtr="0">
            <a:noAutofit/>
          </a:bodyPr>
          <a:lstStyle/>
          <a:p>
            <a:pPr lvl="0" rtl="0">
              <a:spcBef>
                <a:spcPts val="0"/>
              </a:spcBef>
              <a:buNone/>
            </a:pPr>
            <a:r>
              <a:rPr lang="en-US" sz="6000" b="1">
                <a:solidFill>
                  <a:srgbClr val="FFFFFF"/>
                </a:solidFill>
                <a:latin typeface="Verdana"/>
                <a:ea typeface="Verdana"/>
                <a:cs typeface="Verdana"/>
                <a:sym typeface="Verdana"/>
              </a:rPr>
              <a:t>Hospital Accompaniment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 y="1905"/>
            <a:ext cx="9140850" cy="6856095"/>
          </a:xfrm>
          <a:prstGeom prst="rect">
            <a:avLst/>
          </a:prstGeom>
        </p:spPr>
      </p:pic>
      <p:sp>
        <p:nvSpPr>
          <p:cNvPr id="3" name="Rectangle 2"/>
          <p:cNvSpPr/>
          <p:nvPr/>
        </p:nvSpPr>
        <p:spPr>
          <a:xfrm>
            <a:off x="-17755" y="68616"/>
            <a:ext cx="7119257" cy="1938992"/>
          </a:xfrm>
          <a:prstGeom prst="rect">
            <a:avLst/>
          </a:prstGeom>
        </p:spPr>
        <p:txBody>
          <a:bodyPr wrap="none">
            <a:spAutoFit/>
          </a:bodyPr>
          <a:lstStyle/>
          <a:p>
            <a:pPr lvl="0"/>
            <a:r>
              <a:rPr lang="en-US" sz="6000" b="1" dirty="0" smtClean="0">
                <a:solidFill>
                  <a:srgbClr val="FFFFFF"/>
                </a:solidFill>
                <a:latin typeface="Verdana"/>
                <a:ea typeface="Verdana"/>
                <a:cs typeface="Verdana"/>
                <a:sym typeface="Verdana"/>
              </a:rPr>
              <a:t>Hospital </a:t>
            </a:r>
            <a:br>
              <a:rPr lang="en-US" sz="6000" b="1" dirty="0" smtClean="0">
                <a:solidFill>
                  <a:srgbClr val="FFFFFF"/>
                </a:solidFill>
                <a:latin typeface="Verdana"/>
                <a:ea typeface="Verdana"/>
                <a:cs typeface="Verdana"/>
                <a:sym typeface="Verdana"/>
              </a:rPr>
            </a:br>
            <a:r>
              <a:rPr lang="en-US" sz="6000" b="1" dirty="0" smtClean="0">
                <a:solidFill>
                  <a:srgbClr val="FFFFFF"/>
                </a:solidFill>
                <a:latin typeface="Verdana"/>
                <a:ea typeface="Verdana"/>
                <a:cs typeface="Verdana"/>
                <a:sym typeface="Verdana"/>
              </a:rPr>
              <a:t>Accompaniment</a:t>
            </a:r>
            <a:endParaRPr lang="en-US" sz="6000" b="1" dirty="0">
              <a:solidFill>
                <a:srgbClr val="FFFFFF"/>
              </a:solidFill>
              <a:latin typeface="Verdana"/>
              <a:ea typeface="Verdana"/>
              <a:cs typeface="Verdana"/>
              <a:sym typeface="Verdana"/>
            </a:endParaRPr>
          </a:p>
        </p:txBody>
      </p:sp>
      <p:sp>
        <p:nvSpPr>
          <p:cNvPr id="6" name="Rectangle 5"/>
          <p:cNvSpPr/>
          <p:nvPr/>
        </p:nvSpPr>
        <p:spPr>
          <a:xfrm>
            <a:off x="-32569" y="6592443"/>
            <a:ext cx="1734770" cy="246221"/>
          </a:xfrm>
          <a:prstGeom prst="rect">
            <a:avLst/>
          </a:prstGeom>
        </p:spPr>
        <p:txBody>
          <a:bodyPr wrap="none">
            <a:spAutoFit/>
          </a:bodyPr>
          <a:lstStyle/>
          <a:p>
            <a:pPr lvl="0"/>
            <a:r>
              <a:rPr lang="en-US" sz="1000" dirty="0" smtClean="0">
                <a:solidFill>
                  <a:schemeClr val="bg1"/>
                </a:solidFill>
              </a:rPr>
              <a:t>Just </a:t>
            </a:r>
            <a:r>
              <a:rPr lang="en-US" sz="1000" dirty="0">
                <a:solidFill>
                  <a:schemeClr val="bg1"/>
                </a:solidFill>
              </a:rPr>
              <a:t>Detention International</a:t>
            </a:r>
          </a:p>
        </p:txBody>
      </p:sp>
    </p:spTree>
    <p:extLst>
      <p:ext uri="{BB962C8B-B14F-4D97-AF65-F5344CB8AC3E}">
        <p14:creationId xmlns:p14="http://schemas.microsoft.com/office/powerpoint/2010/main" val="1048344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Shape 1267"/>
          <p:cNvSpPr txBox="1">
            <a:spLocks noGrp="1"/>
          </p:cNvSpPr>
          <p:nvPr>
            <p:ph type="body" idx="1"/>
          </p:nvPr>
        </p:nvSpPr>
        <p:spPr>
          <a:xfrm>
            <a:off x="4810550" y="1633325"/>
            <a:ext cx="4114800" cy="4373700"/>
          </a:xfrm>
          <a:prstGeom prst="rect">
            <a:avLst/>
          </a:prstGeom>
        </p:spPr>
        <p:txBody>
          <a:bodyPr lIns="91425" tIns="91425" rIns="91425" bIns="91425" anchor="t" anchorCtr="0">
            <a:noAutofit/>
          </a:bodyPr>
          <a:lstStyle/>
          <a:p>
            <a:pPr marL="495300" indent="-457200">
              <a:spcBef>
                <a:spcPts val="0"/>
              </a:spcBef>
            </a:pPr>
            <a:r>
              <a:rPr lang="en-US" sz="2800" dirty="0">
                <a:latin typeface="Tahoma"/>
                <a:ea typeface="Tahoma"/>
                <a:cs typeface="Tahoma"/>
                <a:sym typeface="Tahoma"/>
              </a:rPr>
              <a:t>Location of exam</a:t>
            </a:r>
          </a:p>
          <a:p>
            <a:pPr marL="495300" indent="-457200">
              <a:spcBef>
                <a:spcPts val="0"/>
              </a:spcBef>
            </a:pPr>
            <a:r>
              <a:rPr lang="en-US" sz="2800" dirty="0">
                <a:latin typeface="Tahoma"/>
                <a:ea typeface="Tahoma"/>
                <a:cs typeface="Tahoma"/>
                <a:sym typeface="Tahoma"/>
              </a:rPr>
              <a:t>Process of notification</a:t>
            </a:r>
          </a:p>
          <a:p>
            <a:pPr marL="495300" indent="-457200">
              <a:spcBef>
                <a:spcPts val="0"/>
              </a:spcBef>
            </a:pPr>
            <a:r>
              <a:rPr lang="en-US" sz="2800" dirty="0">
                <a:latin typeface="Tahoma"/>
                <a:ea typeface="Tahoma"/>
                <a:cs typeface="Tahoma"/>
                <a:sym typeface="Tahoma"/>
              </a:rPr>
              <a:t>Presence of corrections officers</a:t>
            </a:r>
          </a:p>
          <a:p>
            <a:pPr marL="495300" indent="-457200">
              <a:spcBef>
                <a:spcPts val="0"/>
              </a:spcBef>
            </a:pPr>
            <a:r>
              <a:rPr lang="en-US" sz="2800" dirty="0">
                <a:solidFill>
                  <a:schemeClr val="dk2"/>
                </a:solidFill>
                <a:latin typeface="Tahoma"/>
                <a:ea typeface="Tahoma"/>
                <a:cs typeface="Tahoma"/>
                <a:sym typeface="Tahoma"/>
              </a:rPr>
              <a:t>Confidentiality</a:t>
            </a:r>
          </a:p>
          <a:p>
            <a:pPr marL="495300" indent="-457200">
              <a:spcBef>
                <a:spcPts val="0"/>
              </a:spcBef>
            </a:pPr>
            <a:r>
              <a:rPr lang="en-US" sz="2800" dirty="0" smtClean="0">
                <a:latin typeface="Tahoma"/>
                <a:ea typeface="Tahoma"/>
                <a:cs typeface="Tahoma"/>
                <a:sym typeface="Tahoma"/>
              </a:rPr>
              <a:t>Corrections’ use </a:t>
            </a:r>
            <a:r>
              <a:rPr lang="en-US" sz="2800" dirty="0" smtClean="0">
                <a:latin typeface="Tahoma"/>
                <a:ea typeface="Tahoma"/>
                <a:cs typeface="Tahoma"/>
                <a:sym typeface="Tahoma"/>
              </a:rPr>
              <a:t/>
            </a:r>
            <a:br>
              <a:rPr lang="en-US" sz="2800" dirty="0" smtClean="0">
                <a:latin typeface="Tahoma"/>
                <a:ea typeface="Tahoma"/>
                <a:cs typeface="Tahoma"/>
                <a:sym typeface="Tahoma"/>
              </a:rPr>
            </a:br>
            <a:r>
              <a:rPr lang="en-US" sz="2800" dirty="0" smtClean="0">
                <a:latin typeface="Tahoma"/>
                <a:ea typeface="Tahoma"/>
                <a:cs typeface="Tahoma"/>
                <a:sym typeface="Tahoma"/>
              </a:rPr>
              <a:t>of </a:t>
            </a:r>
            <a:r>
              <a:rPr lang="en-US" sz="2800" dirty="0">
                <a:latin typeface="Tahoma"/>
                <a:ea typeface="Tahoma"/>
                <a:cs typeface="Tahoma"/>
                <a:sym typeface="Tahoma"/>
              </a:rPr>
              <a:t>restraints</a:t>
            </a:r>
          </a:p>
          <a:p>
            <a:pPr marL="495300" indent="-457200">
              <a:spcBef>
                <a:spcPts val="0"/>
              </a:spcBef>
            </a:pPr>
            <a:r>
              <a:rPr lang="en-US" sz="2800" dirty="0">
                <a:latin typeface="Tahoma"/>
                <a:ea typeface="Tahoma"/>
                <a:cs typeface="Tahoma"/>
                <a:sym typeface="Tahoma"/>
              </a:rPr>
              <a:t>Accessibility of follow up support</a:t>
            </a:r>
          </a:p>
          <a:p>
            <a:pPr marL="0" lvl="0" indent="0">
              <a:spcBef>
                <a:spcPts val="0"/>
              </a:spcBef>
              <a:buNone/>
            </a:pPr>
            <a:endParaRPr dirty="0">
              <a:latin typeface="Tahoma"/>
              <a:ea typeface="Tahoma"/>
              <a:cs typeface="Tahoma"/>
              <a:sym typeface="Tahoma"/>
            </a:endParaRPr>
          </a:p>
        </p:txBody>
      </p:sp>
      <p:sp>
        <p:nvSpPr>
          <p:cNvPr id="1268" name="Shape 126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Things to Consider</a:t>
            </a:r>
          </a:p>
        </p:txBody>
      </p:sp>
      <p:pic>
        <p:nvPicPr>
          <p:cNvPr id="6" name="Shape 1260"/>
          <p:cNvPicPr preferRelativeResize="0"/>
          <p:nvPr/>
        </p:nvPicPr>
        <p:blipFill>
          <a:blip r:embed="rId3">
            <a:alphaModFix/>
          </a:blip>
          <a:stretch>
            <a:fillRect/>
          </a:stretch>
        </p:blipFill>
        <p:spPr>
          <a:xfrm>
            <a:off x="872300" y="1899798"/>
            <a:ext cx="3581400" cy="2695575"/>
          </a:xfrm>
          <a:prstGeom prst="rect">
            <a:avLst/>
          </a:prstGeom>
          <a:noFill/>
          <a:ln>
            <a:noFill/>
          </a:ln>
        </p:spPr>
      </p:pic>
      <p:sp>
        <p:nvSpPr>
          <p:cNvPr id="7" name="Shape 1261"/>
          <p:cNvSpPr txBox="1"/>
          <p:nvPr/>
        </p:nvSpPr>
        <p:spPr>
          <a:xfrm>
            <a:off x="894260" y="4577011"/>
            <a:ext cx="3581400" cy="347018"/>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sz="1000" dirty="0" smtClean="0">
                <a:solidFill>
                  <a:srgbClr val="4C4C44"/>
                </a:solidFill>
                <a:latin typeface="+mn-lt"/>
                <a:ea typeface="Verdana"/>
                <a:cs typeface="Verdana"/>
                <a:sym typeface="Verdana"/>
              </a:rPr>
              <a:t>California </a:t>
            </a:r>
            <a:r>
              <a:rPr lang="en-US" sz="1000" dirty="0">
                <a:solidFill>
                  <a:srgbClr val="4C4C44"/>
                </a:solidFill>
                <a:latin typeface="+mn-lt"/>
                <a:ea typeface="Verdana"/>
                <a:cs typeface="Verdana"/>
                <a:sym typeface="Verdana"/>
              </a:rPr>
              <a:t>Department of Corrections and Rehabilitation</a:t>
            </a:r>
          </a:p>
          <a:p>
            <a:pPr lvl="0">
              <a:spcBef>
                <a:spcPts val="0"/>
              </a:spcBef>
              <a:buNone/>
            </a:pP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sp>
        <p:nvSpPr>
          <p:cNvPr id="1252" name="Shape 1252"/>
          <p:cNvSpPr txBox="1"/>
          <p:nvPr/>
        </p:nvSpPr>
        <p:spPr>
          <a:xfrm>
            <a:off x="3150" y="0"/>
            <a:ext cx="7326300" cy="1717500"/>
          </a:xfrm>
          <a:prstGeom prst="rect">
            <a:avLst/>
          </a:prstGeom>
          <a:noFill/>
          <a:ln>
            <a:noFill/>
          </a:ln>
        </p:spPr>
        <p:txBody>
          <a:bodyPr lIns="91425" tIns="91425" rIns="91425" bIns="91425" anchor="t" anchorCtr="0">
            <a:noAutofit/>
          </a:bodyPr>
          <a:lstStyle/>
          <a:p>
            <a:pPr lvl="0" rtl="0">
              <a:spcBef>
                <a:spcPts val="0"/>
              </a:spcBef>
              <a:buNone/>
            </a:pPr>
            <a:r>
              <a:rPr lang="en-US" sz="6000" b="1">
                <a:solidFill>
                  <a:srgbClr val="FFFFFF"/>
                </a:solidFill>
                <a:latin typeface="Verdana"/>
                <a:ea typeface="Verdana"/>
                <a:cs typeface="Verdana"/>
                <a:sym typeface="Verdana"/>
              </a:rPr>
              <a:t>Hospital Accompaniment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 y="1905"/>
            <a:ext cx="9140850" cy="6856095"/>
          </a:xfrm>
          <a:prstGeom prst="rect">
            <a:avLst/>
          </a:prstGeom>
        </p:spPr>
      </p:pic>
      <p:sp>
        <p:nvSpPr>
          <p:cNvPr id="6" name="Rectangle 5"/>
          <p:cNvSpPr/>
          <p:nvPr/>
        </p:nvSpPr>
        <p:spPr>
          <a:xfrm>
            <a:off x="-32569" y="6592443"/>
            <a:ext cx="1734770" cy="246221"/>
          </a:xfrm>
          <a:prstGeom prst="rect">
            <a:avLst/>
          </a:prstGeom>
        </p:spPr>
        <p:txBody>
          <a:bodyPr wrap="none">
            <a:spAutoFit/>
          </a:bodyPr>
          <a:lstStyle/>
          <a:p>
            <a:pPr lvl="0"/>
            <a:r>
              <a:rPr lang="en-US" sz="1000" dirty="0" smtClean="0">
                <a:solidFill>
                  <a:schemeClr val="bg1"/>
                </a:solidFill>
              </a:rPr>
              <a:t>Just </a:t>
            </a:r>
            <a:r>
              <a:rPr lang="en-US" sz="1000" dirty="0">
                <a:solidFill>
                  <a:schemeClr val="bg1"/>
                </a:solidFill>
              </a:rPr>
              <a:t>Detention International</a:t>
            </a:r>
          </a:p>
        </p:txBody>
      </p:sp>
      <p:sp>
        <p:nvSpPr>
          <p:cNvPr id="8" name="Shape 1277"/>
          <p:cNvSpPr/>
          <p:nvPr/>
        </p:nvSpPr>
        <p:spPr>
          <a:xfrm>
            <a:off x="3150" y="135600"/>
            <a:ext cx="7239000" cy="1295400"/>
          </a:xfrm>
          <a:prstGeom prst="rect">
            <a:avLst/>
          </a:prstGeom>
          <a:solidFill>
            <a:srgbClr val="E18613">
              <a:alpha val="77650"/>
            </a:srgbClr>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4C4C44"/>
              </a:solidFill>
              <a:latin typeface="Calibri"/>
              <a:ea typeface="Calibri"/>
              <a:cs typeface="Calibri"/>
              <a:sym typeface="Calibri"/>
            </a:endParaRPr>
          </a:p>
        </p:txBody>
      </p:sp>
      <p:sp>
        <p:nvSpPr>
          <p:cNvPr id="9" name="Shape 1278"/>
          <p:cNvSpPr txBox="1"/>
          <p:nvPr/>
        </p:nvSpPr>
        <p:spPr>
          <a:xfrm>
            <a:off x="-14113" y="163954"/>
            <a:ext cx="9296400" cy="1261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800" b="1" i="0" u="none" strike="noStrike" cap="none" dirty="0">
                <a:solidFill>
                  <a:schemeClr val="lt1"/>
                </a:solidFill>
                <a:latin typeface="Verdana"/>
                <a:ea typeface="Verdana"/>
                <a:cs typeface="Verdana"/>
                <a:sym typeface="Verdana"/>
              </a:rPr>
              <a:t>Scenario: </a:t>
            </a:r>
          </a:p>
          <a:p>
            <a:pPr marL="0" marR="0" lvl="0" indent="0" algn="l" rtl="0">
              <a:spcBef>
                <a:spcPts val="0"/>
              </a:spcBef>
              <a:buSzPct val="25000"/>
              <a:buNone/>
            </a:pPr>
            <a:r>
              <a:rPr lang="en-US" sz="3800" b="1" dirty="0">
                <a:solidFill>
                  <a:schemeClr val="lt1"/>
                </a:solidFill>
                <a:latin typeface="Verdana"/>
                <a:ea typeface="Verdana"/>
                <a:cs typeface="Verdana"/>
                <a:sym typeface="Verdana"/>
              </a:rPr>
              <a:t>Hospital Accompaniment</a:t>
            </a:r>
          </a:p>
        </p:txBody>
      </p:sp>
    </p:spTree>
    <p:extLst>
      <p:ext uri="{BB962C8B-B14F-4D97-AF65-F5344CB8AC3E}">
        <p14:creationId xmlns:p14="http://schemas.microsoft.com/office/powerpoint/2010/main" val="31075553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Shape 1284" descr="https://static01.nyt.com/images/2012/08/29/nyregion/EVIDENCE/EVIDENCE-popup.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285" name="Shape 1285"/>
          <p:cNvSpPr txBox="1">
            <a:spLocks noGrp="1"/>
          </p:cNvSpPr>
          <p:nvPr>
            <p:ph type="title" idx="4294967295"/>
          </p:nvPr>
        </p:nvSpPr>
        <p:spPr>
          <a:xfrm>
            <a:off x="509972" y="457935"/>
            <a:ext cx="7104600" cy="9546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000" b="1" i="0" u="none" strike="noStrike" cap="none" dirty="0">
                <a:solidFill>
                  <a:schemeClr val="lt1"/>
                </a:solidFill>
                <a:latin typeface="Tahoma"/>
                <a:ea typeface="Tahoma"/>
                <a:cs typeface="Tahoma"/>
                <a:sym typeface="Tahoma"/>
              </a:rPr>
              <a:t>Scenario Exercise</a:t>
            </a:r>
          </a:p>
        </p:txBody>
      </p:sp>
      <p:sp>
        <p:nvSpPr>
          <p:cNvPr id="1286" name="Shape 1286"/>
          <p:cNvSpPr/>
          <p:nvPr/>
        </p:nvSpPr>
        <p:spPr>
          <a:xfrm>
            <a:off x="509974" y="1412525"/>
            <a:ext cx="7384500" cy="4896000"/>
          </a:xfrm>
          <a:prstGeom prst="rect">
            <a:avLst/>
          </a:prstGeom>
          <a:solidFill>
            <a:schemeClr val="lt1">
              <a:alpha val="86670"/>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87" name="Shape 1287"/>
          <p:cNvSpPr txBox="1">
            <a:spLocks noGrp="1"/>
          </p:cNvSpPr>
          <p:nvPr>
            <p:ph type="body" idx="4294967295"/>
          </p:nvPr>
        </p:nvSpPr>
        <p:spPr>
          <a:xfrm>
            <a:off x="509975" y="1412525"/>
            <a:ext cx="7384500" cy="4896000"/>
          </a:xfrm>
          <a:prstGeom prst="rect">
            <a:avLst/>
          </a:prstGeom>
          <a:noFill/>
          <a:ln>
            <a:noFill/>
          </a:ln>
        </p:spPr>
        <p:txBody>
          <a:bodyPr lIns="91425" tIns="45700" rIns="91425" bIns="45700" anchor="t" anchorCtr="0">
            <a:noAutofit/>
          </a:bodyPr>
          <a:lstStyle/>
          <a:p>
            <a:pPr marL="0" marR="0" lvl="1" indent="0" algn="l" rtl="0">
              <a:spcBef>
                <a:spcPts val="0"/>
              </a:spcBef>
              <a:spcAft>
                <a:spcPts val="0"/>
              </a:spcAft>
              <a:buClr>
                <a:srgbClr val="000000"/>
              </a:buClr>
              <a:buSzPct val="25000"/>
              <a:buFont typeface="Arial"/>
              <a:buNone/>
            </a:pPr>
            <a:r>
              <a:rPr lang="en-US" sz="2700" dirty="0">
                <a:solidFill>
                  <a:schemeClr val="dk2"/>
                </a:solidFill>
                <a:latin typeface="Tahoma"/>
                <a:ea typeface="Tahoma"/>
                <a:cs typeface="Tahoma"/>
                <a:sym typeface="Tahoma"/>
              </a:rPr>
              <a:t>You receive a call to accompany an incarcerated survivor for a forensic exam. When you arrive, the survivor is shackled and there are two corrections officers with him. You introduce yourself and ask the officers to step out of the room so you can speak confidentially with the survivor. One of the officers says:</a:t>
            </a:r>
          </a:p>
          <a:p>
            <a:pPr marL="0" lvl="1" indent="0">
              <a:buClr>
                <a:srgbClr val="000000"/>
              </a:buClr>
              <a:buSzPct val="25000"/>
              <a:buNone/>
            </a:pPr>
            <a:r>
              <a:rPr lang="en-US" sz="2700" b="0" i="0" u="none" strike="noStrike" cap="none" dirty="0">
                <a:solidFill>
                  <a:schemeClr val="dk2"/>
                </a:solidFill>
                <a:latin typeface="Tahoma"/>
                <a:ea typeface="Tahoma"/>
                <a:cs typeface="Tahoma"/>
                <a:sym typeface="Tahoma"/>
              </a:rPr>
              <a:t>“</a:t>
            </a:r>
            <a:r>
              <a:rPr lang="en-US" sz="2700" dirty="0">
                <a:solidFill>
                  <a:schemeClr val="dk2"/>
                </a:solidFill>
                <a:latin typeface="Tahoma"/>
                <a:ea typeface="Tahoma"/>
                <a:cs typeface="Tahoma"/>
                <a:sym typeface="Tahoma"/>
              </a:rPr>
              <a:t>We can’t allow that. W</a:t>
            </a:r>
            <a:r>
              <a:rPr lang="en-US" sz="2700" dirty="0" smtClean="0">
                <a:solidFill>
                  <a:schemeClr val="dk2"/>
                </a:solidFill>
                <a:latin typeface="Tahoma"/>
                <a:ea typeface="Tahoma"/>
                <a:cs typeface="Tahoma"/>
                <a:sym typeface="Tahoma"/>
              </a:rPr>
              <a:t>e </a:t>
            </a:r>
            <a:r>
              <a:rPr lang="en-US" sz="2700" dirty="0">
                <a:solidFill>
                  <a:schemeClr val="dk2"/>
                </a:solidFill>
                <a:latin typeface="Tahoma"/>
                <a:ea typeface="Tahoma"/>
                <a:cs typeface="Tahoma"/>
                <a:sym typeface="Tahoma"/>
              </a:rPr>
              <a:t>need to be in here at all times. It’s for your safety.”</a:t>
            </a:r>
          </a:p>
          <a:p>
            <a:pPr marL="0" marR="0" lvl="1" indent="0" algn="l" rtl="0">
              <a:spcBef>
                <a:spcPts val="1200"/>
              </a:spcBef>
              <a:spcAft>
                <a:spcPts val="0"/>
              </a:spcAft>
              <a:buClr>
                <a:srgbClr val="000000"/>
              </a:buClr>
              <a:buSzPct val="25000"/>
              <a:buFont typeface="Arial"/>
              <a:buNone/>
            </a:pPr>
            <a:r>
              <a:rPr lang="en-US" sz="2700" b="0" i="1" u="none" strike="noStrike" cap="none" dirty="0">
                <a:solidFill>
                  <a:schemeClr val="dk2"/>
                </a:solidFill>
                <a:latin typeface="Tahoma"/>
                <a:ea typeface="Tahoma"/>
                <a:cs typeface="Tahoma"/>
                <a:sym typeface="Tahoma"/>
              </a:rPr>
              <a:t>What do you do?</a:t>
            </a:r>
          </a:p>
          <a:p>
            <a:pPr marL="0" marR="0" lvl="0" indent="0" algn="l" rtl="0">
              <a:spcBef>
                <a:spcPts val="1200"/>
              </a:spcBef>
              <a:spcAft>
                <a:spcPts val="0"/>
              </a:spcAft>
              <a:buClr>
                <a:srgbClr val="4C4C44"/>
              </a:buClr>
              <a:buSzPct val="25000"/>
              <a:buFont typeface="Arial"/>
              <a:buNone/>
            </a:pPr>
            <a:endParaRPr sz="2000" b="0" i="0" u="none" strike="noStrike" cap="none" dirty="0">
              <a:solidFill>
                <a:srgbClr val="000000"/>
              </a:solidFill>
              <a:latin typeface="Tahoma"/>
              <a:ea typeface="Tahoma"/>
              <a:cs typeface="Tahoma"/>
              <a:sym typeface="Tahoma"/>
            </a:endParaRPr>
          </a:p>
        </p:txBody>
      </p:sp>
      <p:sp>
        <p:nvSpPr>
          <p:cNvPr id="2" name="Rectangle 1"/>
          <p:cNvSpPr/>
          <p:nvPr/>
        </p:nvSpPr>
        <p:spPr>
          <a:xfrm>
            <a:off x="-41828" y="3511596"/>
            <a:ext cx="6005028" cy="3385542"/>
          </a:xfrm>
          <a:prstGeom prst="rect">
            <a:avLst/>
          </a:prstGeom>
        </p:spPr>
        <p:txBody>
          <a:bodyPr wrap="square">
            <a:spAutoFit/>
          </a:bodyPr>
          <a:lstStyle/>
          <a:p>
            <a:pPr lvl="0"/>
            <a:endParaRPr lang="en-US" b="1" dirty="0" smtClean="0">
              <a:solidFill>
                <a:srgbClr val="F3F3F3"/>
              </a:solidFill>
            </a:endParaRPr>
          </a:p>
          <a:p>
            <a:pPr lvl="0"/>
            <a:endParaRPr lang="en-US" b="1" dirty="0">
              <a:solidFill>
                <a:srgbClr val="F3F3F3"/>
              </a:solidFill>
            </a:endParaRPr>
          </a:p>
          <a:p>
            <a:pPr lvl="0"/>
            <a:endParaRPr lang="en-US" b="1" dirty="0" smtClean="0">
              <a:solidFill>
                <a:srgbClr val="F3F3F3"/>
              </a:solidFill>
            </a:endParaRPr>
          </a:p>
          <a:p>
            <a:pPr lvl="0"/>
            <a:endParaRPr lang="en-US" b="1" dirty="0">
              <a:solidFill>
                <a:srgbClr val="F3F3F3"/>
              </a:solidFill>
            </a:endParaRPr>
          </a:p>
          <a:p>
            <a:pPr lvl="0"/>
            <a:endParaRPr lang="en-US" b="1" dirty="0" smtClean="0">
              <a:solidFill>
                <a:srgbClr val="F3F3F3"/>
              </a:solidFill>
            </a:endParaRPr>
          </a:p>
          <a:p>
            <a:pPr lvl="0"/>
            <a:endParaRPr lang="en-US" b="1" dirty="0">
              <a:solidFill>
                <a:srgbClr val="F3F3F3"/>
              </a:solidFill>
            </a:endParaRPr>
          </a:p>
          <a:p>
            <a:pPr lvl="0"/>
            <a:endParaRPr lang="en-US" b="1" dirty="0" smtClean="0">
              <a:solidFill>
                <a:srgbClr val="F3F3F3"/>
              </a:solidFill>
            </a:endParaRPr>
          </a:p>
          <a:p>
            <a:pPr lvl="0"/>
            <a:endParaRPr lang="en-US" b="1" dirty="0">
              <a:solidFill>
                <a:srgbClr val="F3F3F3"/>
              </a:solidFill>
            </a:endParaRPr>
          </a:p>
          <a:p>
            <a:pPr lvl="0"/>
            <a:endParaRPr lang="en-US" b="1" dirty="0" smtClean="0">
              <a:solidFill>
                <a:srgbClr val="F3F3F3"/>
              </a:solidFill>
            </a:endParaRPr>
          </a:p>
          <a:p>
            <a:pPr lvl="0"/>
            <a:endParaRPr lang="en-US" b="1" dirty="0">
              <a:solidFill>
                <a:srgbClr val="F3F3F3"/>
              </a:solidFill>
            </a:endParaRPr>
          </a:p>
          <a:p>
            <a:pPr lvl="0"/>
            <a:endParaRPr lang="en-US" b="1" dirty="0">
              <a:solidFill>
                <a:srgbClr val="F3F3F3"/>
              </a:solidFill>
            </a:endParaRPr>
          </a:p>
          <a:p>
            <a:pPr lvl="0"/>
            <a:endParaRPr lang="en-US" sz="1000" b="1" dirty="0" smtClean="0">
              <a:solidFill>
                <a:srgbClr val="F3F3F3"/>
              </a:solidFill>
            </a:endParaRPr>
          </a:p>
          <a:p>
            <a:pPr lvl="0"/>
            <a:endParaRPr lang="en-US" sz="1000" b="1" dirty="0">
              <a:solidFill>
                <a:srgbClr val="F3F3F3"/>
              </a:solidFill>
            </a:endParaRPr>
          </a:p>
          <a:p>
            <a:pPr lvl="0"/>
            <a:endParaRPr lang="en-US" sz="1000" b="1" dirty="0" smtClean="0">
              <a:solidFill>
                <a:srgbClr val="F3F3F3"/>
              </a:solidFill>
            </a:endParaRPr>
          </a:p>
          <a:p>
            <a:pPr lvl="0"/>
            <a:endParaRPr lang="en-US" sz="1000" b="1" dirty="0">
              <a:solidFill>
                <a:srgbClr val="F3F3F3"/>
              </a:solidFill>
            </a:endParaRPr>
          </a:p>
          <a:p>
            <a:pPr lvl="0"/>
            <a:endParaRPr lang="en-US" sz="1000" b="1" dirty="0" smtClean="0">
              <a:solidFill>
                <a:srgbClr val="F3F3F3"/>
              </a:solidFill>
            </a:endParaRPr>
          </a:p>
          <a:p>
            <a:pPr lvl="0"/>
            <a:r>
              <a:rPr lang="en-US" sz="1000" dirty="0" smtClean="0">
                <a:solidFill>
                  <a:srgbClr val="F3F3F3"/>
                </a:solidFill>
              </a:rPr>
              <a:t>Robert </a:t>
            </a:r>
            <a:r>
              <a:rPr lang="en-US" sz="1000" dirty="0">
                <a:solidFill>
                  <a:srgbClr val="F3F3F3"/>
                </a:solidFill>
              </a:rPr>
              <a:t>Stolarik/The New York Times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Shape 129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Challenges</a:t>
            </a:r>
          </a:p>
        </p:txBody>
      </p:sp>
      <p:graphicFrame>
        <p:nvGraphicFramePr>
          <p:cNvPr id="1294" name="Shape 1294"/>
          <p:cNvGraphicFramePr/>
          <p:nvPr>
            <p:extLst>
              <p:ext uri="{D42A27DB-BD31-4B8C-83A1-F6EECF244321}">
                <p14:modId xmlns:p14="http://schemas.microsoft.com/office/powerpoint/2010/main" val="3301008942"/>
              </p:ext>
            </p:extLst>
          </p:nvPr>
        </p:nvGraphicFramePr>
        <p:xfrm>
          <a:off x="457200" y="1303125"/>
          <a:ext cx="8325500" cy="4941865"/>
        </p:xfrm>
        <a:graphic>
          <a:graphicData uri="http://schemas.openxmlformats.org/drawingml/2006/table">
            <a:tbl>
              <a:tblPr>
                <a:noFill/>
                <a:tableStyleId>{A04B721F-3F6C-445B-B8A3-627C8D83C513}</a:tableStyleId>
              </a:tblPr>
              <a:tblGrid>
                <a:gridCol w="4162750"/>
                <a:gridCol w="4162750"/>
              </a:tblGrid>
              <a:tr h="1101475">
                <a:tc>
                  <a:txBody>
                    <a:bodyPr/>
                    <a:lstStyle/>
                    <a:p>
                      <a:pPr lvl="0" algn="ctr">
                        <a:spcBef>
                          <a:spcPts val="0"/>
                        </a:spcBef>
                        <a:buNone/>
                      </a:pPr>
                      <a:r>
                        <a:rPr lang="en-US" sz="2600" b="1" dirty="0">
                          <a:solidFill>
                            <a:schemeClr val="lt1"/>
                          </a:solidFill>
                          <a:latin typeface="Tahoma"/>
                          <a:ea typeface="Tahoma"/>
                          <a:cs typeface="Tahoma"/>
                          <a:sym typeface="Tahoma"/>
                        </a:rPr>
                        <a:t>Advocacy </a:t>
                      </a:r>
                      <a:r>
                        <a:rPr lang="en-US" sz="2600" b="1" dirty="0" smtClean="0">
                          <a:solidFill>
                            <a:schemeClr val="lt1"/>
                          </a:solidFill>
                          <a:latin typeface="Tahoma"/>
                          <a:ea typeface="Tahoma"/>
                          <a:cs typeface="Tahoma"/>
                          <a:sym typeface="Tahoma"/>
                        </a:rPr>
                        <a:t>and </a:t>
                      </a:r>
                      <a:r>
                        <a:rPr lang="en-US" sz="2600" b="1" dirty="0">
                          <a:solidFill>
                            <a:schemeClr val="lt1"/>
                          </a:solidFill>
                          <a:latin typeface="Tahoma"/>
                          <a:ea typeface="Tahoma"/>
                          <a:cs typeface="Tahoma"/>
                          <a:sym typeface="Tahoma"/>
                        </a:rPr>
                        <a:t>survivor rights</a:t>
                      </a:r>
                    </a:p>
                  </a:txBody>
                  <a:tcPr marL="91425" marR="91425" marT="91425" marB="91425">
                    <a:solidFill>
                      <a:schemeClr val="dk1"/>
                    </a:solidFill>
                  </a:tcPr>
                </a:tc>
                <a:tc>
                  <a:txBody>
                    <a:bodyPr/>
                    <a:lstStyle/>
                    <a:p>
                      <a:pPr lvl="0" algn="ctr">
                        <a:spcBef>
                          <a:spcPts val="0"/>
                        </a:spcBef>
                        <a:buNone/>
                      </a:pPr>
                      <a:r>
                        <a:rPr lang="en-US" sz="2600" b="1" dirty="0">
                          <a:solidFill>
                            <a:schemeClr val="lt1"/>
                          </a:solidFill>
                          <a:latin typeface="Tahoma"/>
                          <a:ea typeface="Tahoma"/>
                          <a:cs typeface="Tahoma"/>
                          <a:sym typeface="Tahoma"/>
                        </a:rPr>
                        <a:t>Relationship building </a:t>
                      </a:r>
                      <a:r>
                        <a:rPr lang="en-US" sz="2600" b="1" dirty="0" smtClean="0">
                          <a:solidFill>
                            <a:schemeClr val="lt1"/>
                          </a:solidFill>
                          <a:latin typeface="Tahoma"/>
                          <a:ea typeface="Tahoma"/>
                          <a:cs typeface="Tahoma"/>
                          <a:sym typeface="Tahoma"/>
                        </a:rPr>
                        <a:t>and </a:t>
                      </a:r>
                      <a:r>
                        <a:rPr lang="en-US" sz="2600" b="1" dirty="0">
                          <a:solidFill>
                            <a:schemeClr val="lt1"/>
                          </a:solidFill>
                          <a:latin typeface="Tahoma"/>
                          <a:ea typeface="Tahoma"/>
                          <a:cs typeface="Tahoma"/>
                          <a:sym typeface="Tahoma"/>
                        </a:rPr>
                        <a:t>safety concerns</a:t>
                      </a:r>
                    </a:p>
                  </a:txBody>
                  <a:tcPr marL="91425" marR="91425" marT="91425" marB="91425">
                    <a:solidFill>
                      <a:schemeClr val="dk1"/>
                    </a:solidFill>
                  </a:tcPr>
                </a:tc>
              </a:tr>
              <a:tr h="1101475">
                <a:tc>
                  <a:txBody>
                    <a:bodyPr/>
                    <a:lstStyle/>
                    <a:p>
                      <a:pPr lvl="0">
                        <a:spcBef>
                          <a:spcPts val="0"/>
                        </a:spcBef>
                        <a:buNone/>
                      </a:pPr>
                      <a:r>
                        <a:rPr lang="en-US" sz="2400">
                          <a:solidFill>
                            <a:schemeClr val="dk2"/>
                          </a:solidFill>
                          <a:latin typeface="Tahoma"/>
                          <a:ea typeface="Tahoma"/>
                          <a:cs typeface="Tahoma"/>
                          <a:sym typeface="Tahoma"/>
                        </a:rPr>
                        <a:t>Survivor has the right to confidentiality</a:t>
                      </a:r>
                    </a:p>
                  </a:txBody>
                  <a:tcPr marL="91425" marR="91425" marT="91425" marB="91425"/>
                </a:tc>
                <a:tc>
                  <a:txBody>
                    <a:bodyPr/>
                    <a:lstStyle/>
                    <a:p>
                      <a:pPr lvl="0">
                        <a:spcBef>
                          <a:spcPts val="0"/>
                        </a:spcBef>
                        <a:buNone/>
                      </a:pPr>
                      <a:r>
                        <a:rPr lang="en-US" sz="2400">
                          <a:solidFill>
                            <a:schemeClr val="dk2"/>
                          </a:solidFill>
                          <a:latin typeface="Tahoma"/>
                          <a:ea typeface="Tahoma"/>
                          <a:cs typeface="Tahoma"/>
                          <a:sym typeface="Tahoma"/>
                        </a:rPr>
                        <a:t>Building relationships will ensure future survivors receive support</a:t>
                      </a:r>
                    </a:p>
                  </a:txBody>
                  <a:tcPr marL="91425" marR="91425" marT="91425" marB="91425"/>
                </a:tc>
              </a:tr>
              <a:tr h="1101475">
                <a:tc>
                  <a:txBody>
                    <a:bodyPr/>
                    <a:lstStyle/>
                    <a:p>
                      <a:pPr lvl="0">
                        <a:spcBef>
                          <a:spcPts val="0"/>
                        </a:spcBef>
                        <a:buNone/>
                      </a:pPr>
                      <a:r>
                        <a:rPr lang="en-US" sz="2400">
                          <a:solidFill>
                            <a:schemeClr val="dk2"/>
                          </a:solidFill>
                          <a:latin typeface="Tahoma"/>
                          <a:ea typeface="Tahoma"/>
                          <a:cs typeface="Tahoma"/>
                          <a:sym typeface="Tahoma"/>
                        </a:rPr>
                        <a:t>Confidentiality allows for you to best advocate for survivors</a:t>
                      </a:r>
                    </a:p>
                  </a:txBody>
                  <a:tcPr marL="91425" marR="91425" marT="91425" marB="91425"/>
                </a:tc>
                <a:tc>
                  <a:txBody>
                    <a:bodyPr/>
                    <a:lstStyle/>
                    <a:p>
                      <a:pPr lvl="0">
                        <a:spcBef>
                          <a:spcPts val="0"/>
                        </a:spcBef>
                        <a:buNone/>
                      </a:pPr>
                      <a:r>
                        <a:rPr lang="en-US" sz="2400">
                          <a:solidFill>
                            <a:schemeClr val="dk2"/>
                          </a:solidFill>
                          <a:latin typeface="Tahoma"/>
                          <a:ea typeface="Tahoma"/>
                          <a:cs typeface="Tahoma"/>
                          <a:sym typeface="Tahoma"/>
                        </a:rPr>
                        <a:t>Officers know more about this survivor, have authority</a:t>
                      </a:r>
                    </a:p>
                  </a:txBody>
                  <a:tcPr marL="91425" marR="91425" marT="91425" marB="91425"/>
                </a:tc>
              </a:tr>
              <a:tr h="1101475">
                <a:tc>
                  <a:txBody>
                    <a:bodyPr/>
                    <a:lstStyle/>
                    <a:p>
                      <a:pPr lvl="0">
                        <a:spcBef>
                          <a:spcPts val="0"/>
                        </a:spcBef>
                        <a:buNone/>
                      </a:pPr>
                      <a:r>
                        <a:rPr lang="en-US" sz="2400">
                          <a:solidFill>
                            <a:schemeClr val="dk2"/>
                          </a:solidFill>
                          <a:latin typeface="Tahoma"/>
                          <a:ea typeface="Tahoma"/>
                          <a:cs typeface="Tahoma"/>
                          <a:sym typeface="Tahoma"/>
                        </a:rPr>
                        <a:t>You can earn trust and create safety through confidentiality</a:t>
                      </a:r>
                    </a:p>
                  </a:txBody>
                  <a:tcPr marL="91425" marR="91425" marT="91425" marB="91425"/>
                </a:tc>
                <a:tc>
                  <a:txBody>
                    <a:bodyPr/>
                    <a:lstStyle/>
                    <a:p>
                      <a:pPr lvl="0">
                        <a:spcBef>
                          <a:spcPts val="0"/>
                        </a:spcBef>
                        <a:buNone/>
                      </a:pPr>
                      <a:r>
                        <a:rPr lang="en-US" sz="2400" dirty="0" smtClean="0">
                          <a:solidFill>
                            <a:schemeClr val="dk2"/>
                          </a:solidFill>
                          <a:latin typeface="Tahoma"/>
                          <a:ea typeface="Tahoma"/>
                          <a:cs typeface="Tahoma"/>
                          <a:sym typeface="Tahoma"/>
                        </a:rPr>
                        <a:t>Possible</a:t>
                      </a:r>
                      <a:r>
                        <a:rPr lang="en-US" sz="2400" baseline="0" dirty="0" smtClean="0">
                          <a:solidFill>
                            <a:schemeClr val="dk2"/>
                          </a:solidFill>
                          <a:latin typeface="Tahoma"/>
                          <a:ea typeface="Tahoma"/>
                          <a:cs typeface="Tahoma"/>
                          <a:sym typeface="Tahoma"/>
                        </a:rPr>
                        <a:t> s</a:t>
                      </a:r>
                      <a:r>
                        <a:rPr lang="en-US" sz="2400" dirty="0" smtClean="0">
                          <a:solidFill>
                            <a:schemeClr val="dk2"/>
                          </a:solidFill>
                          <a:latin typeface="Tahoma"/>
                          <a:ea typeface="Tahoma"/>
                          <a:cs typeface="Tahoma"/>
                          <a:sym typeface="Tahoma"/>
                        </a:rPr>
                        <a:t>afety </a:t>
                      </a:r>
                      <a:r>
                        <a:rPr lang="en-US" sz="2400" dirty="0">
                          <a:solidFill>
                            <a:schemeClr val="dk2"/>
                          </a:solidFill>
                          <a:latin typeface="Tahoma"/>
                          <a:ea typeface="Tahoma"/>
                          <a:cs typeface="Tahoma"/>
                          <a:sym typeface="Tahoma"/>
                        </a:rPr>
                        <a:t>concerns</a:t>
                      </a:r>
                    </a:p>
                  </a:txBody>
                  <a:tcPr marL="91425" marR="91425" marT="91425" marB="91425"/>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5" name="Shape 1013"/>
          <p:cNvSpPr txBox="1">
            <a:spLocks noGrp="1"/>
          </p:cNvSpPr>
          <p:nvPr>
            <p:ph type="body" idx="1"/>
          </p:nvPr>
        </p:nvSpPr>
        <p:spPr>
          <a:prstGeom prst="rect">
            <a:avLst/>
          </a:prstGeom>
        </p:spPr>
        <p:txBody>
          <a:bodyPr lIns="91425" tIns="91425" rIns="91425" bIns="91425" anchor="t" anchorCtr="0">
            <a:noAutofit/>
          </a:bodyPr>
          <a:lstStyle/>
          <a:p>
            <a:pPr marL="508000" indent="-457200">
              <a:spcBef>
                <a:spcPts val="0"/>
              </a:spcBef>
              <a:buClr>
                <a:schemeClr val="dk2"/>
              </a:buClr>
            </a:pPr>
            <a:r>
              <a:rPr lang="en-US" sz="2800" dirty="0">
                <a:solidFill>
                  <a:schemeClr val="dk2"/>
                </a:solidFill>
                <a:latin typeface="Tahoma"/>
                <a:ea typeface="Tahoma"/>
                <a:cs typeface="Tahoma"/>
                <a:sym typeface="Tahoma"/>
              </a:rPr>
              <a:t>Compare dynamics of sexual abuse behind bars to dynamics in the community</a:t>
            </a:r>
          </a:p>
          <a:p>
            <a:pPr marL="508000" indent="-457200">
              <a:spcBef>
                <a:spcPts val="0"/>
              </a:spcBef>
              <a:buClr>
                <a:schemeClr val="dk2"/>
              </a:buClr>
            </a:pPr>
            <a:r>
              <a:rPr lang="en-US" sz="2800" dirty="0">
                <a:solidFill>
                  <a:schemeClr val="dk2"/>
                </a:solidFill>
                <a:latin typeface="Tahoma"/>
                <a:ea typeface="Tahoma"/>
                <a:cs typeface="Tahoma"/>
                <a:sym typeface="Tahoma"/>
              </a:rPr>
              <a:t>Explain ways to frame services to corrections in order to facilitate service provision</a:t>
            </a:r>
          </a:p>
          <a:p>
            <a:pPr marL="508000" indent="-457200">
              <a:spcBef>
                <a:spcPts val="0"/>
              </a:spcBef>
              <a:buClr>
                <a:schemeClr val="dk2"/>
              </a:buClr>
            </a:pPr>
            <a:r>
              <a:rPr lang="en-US" sz="2800" dirty="0">
                <a:solidFill>
                  <a:schemeClr val="dk2"/>
                </a:solidFill>
                <a:latin typeface="Tahoma"/>
                <a:ea typeface="Tahoma"/>
                <a:cs typeface="Tahoma"/>
                <a:sym typeface="Tahoma"/>
              </a:rPr>
              <a:t>Describe services to survivors and </a:t>
            </a:r>
            <a:r>
              <a:rPr lang="en-US" sz="2800" dirty="0" smtClean="0">
                <a:solidFill>
                  <a:schemeClr val="dk2"/>
                </a:solidFill>
                <a:latin typeface="Tahoma"/>
                <a:ea typeface="Tahoma"/>
                <a:cs typeface="Tahoma"/>
                <a:sym typeface="Tahoma"/>
              </a:rPr>
              <a:t>explain how </a:t>
            </a:r>
            <a:r>
              <a:rPr lang="en-US" sz="2800" dirty="0">
                <a:solidFill>
                  <a:schemeClr val="dk2"/>
                </a:solidFill>
                <a:latin typeface="Tahoma"/>
                <a:ea typeface="Tahoma"/>
                <a:cs typeface="Tahoma"/>
                <a:sym typeface="Tahoma"/>
              </a:rPr>
              <a:t>they can access them</a:t>
            </a:r>
          </a:p>
          <a:p>
            <a:pPr marL="508000" indent="-457200">
              <a:spcBef>
                <a:spcPts val="0"/>
              </a:spcBef>
              <a:buClr>
                <a:schemeClr val="dk2"/>
              </a:buClr>
            </a:pPr>
            <a:r>
              <a:rPr lang="en-US" sz="2800" dirty="0">
                <a:solidFill>
                  <a:schemeClr val="dk2"/>
                </a:solidFill>
                <a:latin typeface="Tahoma"/>
                <a:ea typeface="Tahoma"/>
                <a:cs typeface="Tahoma"/>
                <a:sym typeface="Tahoma"/>
              </a:rPr>
              <a:t>Identify strategies and tools for providing services to incarcerated </a:t>
            </a:r>
            <a:r>
              <a:rPr lang="en-US" sz="2800" dirty="0" smtClean="0">
                <a:solidFill>
                  <a:schemeClr val="dk2"/>
                </a:solidFill>
                <a:latin typeface="Tahoma"/>
                <a:ea typeface="Tahoma"/>
                <a:cs typeface="Tahoma"/>
                <a:sym typeface="Tahoma"/>
              </a:rPr>
              <a:t>survivors</a:t>
            </a:r>
          </a:p>
          <a:p>
            <a:pPr marL="508000" indent="-457200">
              <a:spcBef>
                <a:spcPts val="0"/>
              </a:spcBef>
              <a:buClr>
                <a:schemeClr val="dk2"/>
              </a:buClr>
            </a:pPr>
            <a:r>
              <a:rPr lang="en-US" sz="2800" dirty="0" smtClean="0">
                <a:solidFill>
                  <a:schemeClr val="dk2"/>
                </a:solidFill>
                <a:latin typeface="Tahoma"/>
                <a:ea typeface="Tahoma"/>
                <a:cs typeface="Tahoma"/>
                <a:sym typeface="Tahoma"/>
              </a:rPr>
              <a:t>Practice skills via scenarios and troubleshooting common challenges</a:t>
            </a:r>
            <a:endParaRPr lang="en-US" sz="2800" dirty="0">
              <a:solidFill>
                <a:schemeClr val="dk2"/>
              </a:solidFill>
              <a:latin typeface="Tahoma"/>
              <a:ea typeface="Tahoma"/>
              <a:cs typeface="Tahoma"/>
              <a:sym typeface="Tahoma"/>
            </a:endParaRPr>
          </a:p>
        </p:txBody>
      </p:sp>
      <p:sp>
        <p:nvSpPr>
          <p:cNvPr id="713" name="Shape 713"/>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dirty="0"/>
              <a:t>Learning </a:t>
            </a:r>
            <a:r>
              <a:rPr lang="en-US" dirty="0" smtClean="0"/>
              <a:t>Objectives</a:t>
            </a:r>
            <a:endParaRPr lang="en-US" dirty="0"/>
          </a:p>
        </p:txBody>
      </p:sp>
    </p:spTree>
    <p:extLst>
      <p:ext uri="{BB962C8B-B14F-4D97-AF65-F5344CB8AC3E}">
        <p14:creationId xmlns:p14="http://schemas.microsoft.com/office/powerpoint/2010/main" val="313656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Shape 1300"/>
          <p:cNvSpPr txBox="1">
            <a:spLocks noGrp="1"/>
          </p:cNvSpPr>
          <p:nvPr>
            <p:ph type="body" idx="1"/>
          </p:nvPr>
        </p:nvSpPr>
        <p:spPr>
          <a:xfrm>
            <a:off x="457200" y="1752600"/>
            <a:ext cx="4582200" cy="4373700"/>
          </a:xfrm>
          <a:prstGeom prst="rect">
            <a:avLst/>
          </a:prstGeom>
        </p:spPr>
        <p:txBody>
          <a:bodyPr lIns="91425" tIns="91425" rIns="91425" bIns="91425" anchor="t" anchorCtr="0">
            <a:noAutofit/>
          </a:bodyPr>
          <a:lstStyle/>
          <a:p>
            <a:pPr marL="495300" indent="-457200">
              <a:spcBef>
                <a:spcPts val="0"/>
              </a:spcBef>
            </a:pPr>
            <a:r>
              <a:rPr lang="en-US" sz="3000" dirty="0">
                <a:latin typeface="Tahoma"/>
                <a:ea typeface="Tahoma"/>
                <a:cs typeface="Tahoma"/>
                <a:sym typeface="Tahoma"/>
              </a:rPr>
              <a:t>Brainstorm other options</a:t>
            </a:r>
          </a:p>
          <a:p>
            <a:pPr marL="495300" indent="-457200">
              <a:spcBef>
                <a:spcPts val="0"/>
              </a:spcBef>
            </a:pPr>
            <a:r>
              <a:rPr lang="en-US" sz="3000" dirty="0">
                <a:latin typeface="Tahoma"/>
                <a:ea typeface="Tahoma"/>
                <a:cs typeface="Tahoma"/>
                <a:sym typeface="Tahoma"/>
              </a:rPr>
              <a:t>Educate and </a:t>
            </a:r>
            <a:br>
              <a:rPr lang="en-US" sz="3000" dirty="0">
                <a:latin typeface="Tahoma"/>
                <a:ea typeface="Tahoma"/>
                <a:cs typeface="Tahoma"/>
                <a:sym typeface="Tahoma"/>
              </a:rPr>
            </a:br>
            <a:r>
              <a:rPr lang="en-US" sz="3000" dirty="0">
                <a:latin typeface="Tahoma"/>
                <a:ea typeface="Tahoma"/>
                <a:cs typeface="Tahoma"/>
                <a:sym typeface="Tahoma"/>
              </a:rPr>
              <a:t>advocate respectfully</a:t>
            </a:r>
          </a:p>
          <a:p>
            <a:pPr marL="495300" indent="-457200">
              <a:spcBef>
                <a:spcPts val="0"/>
              </a:spcBef>
            </a:pPr>
            <a:r>
              <a:rPr lang="en-US" sz="3000" dirty="0">
                <a:latin typeface="Tahoma"/>
                <a:ea typeface="Tahoma"/>
                <a:cs typeface="Tahoma"/>
                <a:sym typeface="Tahoma"/>
              </a:rPr>
              <a:t>Use the </a:t>
            </a:r>
            <a:r>
              <a:rPr lang="en-US" sz="3000" dirty="0" smtClean="0">
                <a:latin typeface="Tahoma"/>
                <a:ea typeface="Tahoma"/>
                <a:cs typeface="Tahoma"/>
                <a:sym typeface="Tahoma"/>
              </a:rPr>
              <a:t>SAFE nurse </a:t>
            </a:r>
            <a:r>
              <a:rPr lang="en-US" sz="3000" dirty="0">
                <a:latin typeface="Tahoma"/>
                <a:ea typeface="Tahoma"/>
                <a:cs typeface="Tahoma"/>
                <a:sym typeface="Tahoma"/>
              </a:rPr>
              <a:t>as an ally</a:t>
            </a:r>
          </a:p>
          <a:p>
            <a:pPr marL="495300" indent="-457200">
              <a:spcBef>
                <a:spcPts val="0"/>
              </a:spcBef>
            </a:pPr>
            <a:r>
              <a:rPr lang="en-US" sz="3000" dirty="0">
                <a:solidFill>
                  <a:schemeClr val="dk2"/>
                </a:solidFill>
                <a:latin typeface="Tahoma"/>
                <a:ea typeface="Tahoma"/>
                <a:cs typeface="Tahoma"/>
                <a:sym typeface="Tahoma"/>
              </a:rPr>
              <a:t>Check in with </a:t>
            </a:r>
            <a:br>
              <a:rPr lang="en-US" sz="3000" dirty="0">
                <a:solidFill>
                  <a:schemeClr val="dk2"/>
                </a:solidFill>
                <a:latin typeface="Tahoma"/>
                <a:ea typeface="Tahoma"/>
                <a:cs typeface="Tahoma"/>
                <a:sym typeface="Tahoma"/>
              </a:rPr>
            </a:br>
            <a:r>
              <a:rPr lang="en-US" sz="3000" dirty="0">
                <a:solidFill>
                  <a:schemeClr val="dk2"/>
                </a:solidFill>
                <a:latin typeface="Tahoma"/>
                <a:ea typeface="Tahoma"/>
                <a:cs typeface="Tahoma"/>
                <a:sym typeface="Tahoma"/>
              </a:rPr>
              <a:t>the survivor</a:t>
            </a:r>
          </a:p>
        </p:txBody>
      </p:sp>
      <p:sp>
        <p:nvSpPr>
          <p:cNvPr id="1301" name="Shape 130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How to Respond</a:t>
            </a:r>
          </a:p>
        </p:txBody>
      </p:sp>
      <p:pic>
        <p:nvPicPr>
          <p:cNvPr id="1302" name="Shape 1302"/>
          <p:cNvPicPr preferRelativeResize="0"/>
          <p:nvPr/>
        </p:nvPicPr>
        <p:blipFill>
          <a:blip r:embed="rId3">
            <a:alphaModFix/>
          </a:blip>
          <a:stretch>
            <a:fillRect/>
          </a:stretch>
        </p:blipFill>
        <p:spPr>
          <a:xfrm>
            <a:off x="5105400" y="2192325"/>
            <a:ext cx="3581400" cy="2695575"/>
          </a:xfrm>
          <a:prstGeom prst="rect">
            <a:avLst/>
          </a:prstGeom>
          <a:noFill/>
          <a:ln>
            <a:noFill/>
          </a:ln>
        </p:spPr>
      </p:pic>
      <p:sp>
        <p:nvSpPr>
          <p:cNvPr id="1303" name="Shape 1303"/>
          <p:cNvSpPr txBox="1"/>
          <p:nvPr/>
        </p:nvSpPr>
        <p:spPr>
          <a:xfrm>
            <a:off x="5038390" y="4793306"/>
            <a:ext cx="3790300" cy="298956"/>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US" sz="1000" dirty="0" smtClean="0">
                <a:solidFill>
                  <a:srgbClr val="4C4C44"/>
                </a:solidFill>
                <a:latin typeface="+mn-lt"/>
                <a:ea typeface="Verdana"/>
                <a:cs typeface="Verdana"/>
                <a:sym typeface="Verdana"/>
              </a:rPr>
              <a:t>California </a:t>
            </a:r>
            <a:r>
              <a:rPr lang="en-US" sz="1000" dirty="0">
                <a:solidFill>
                  <a:srgbClr val="4C4C44"/>
                </a:solidFill>
                <a:latin typeface="+mn-lt"/>
                <a:ea typeface="Verdana"/>
                <a:cs typeface="Verdana"/>
                <a:sym typeface="Verdana"/>
              </a:rPr>
              <a:t>Department of Corrections and Rehabilitation</a:t>
            </a:r>
          </a:p>
          <a:p>
            <a:pPr lvl="0" rtl="0">
              <a:spcBef>
                <a:spcPts val="0"/>
              </a:spcBef>
              <a:buNone/>
            </a:pP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pic>
        <p:nvPicPr>
          <p:cNvPr id="1309" name="Shape 1309" descr="Picture 9.png"/>
          <p:cNvPicPr preferRelativeResize="0"/>
          <p:nvPr/>
        </p:nvPicPr>
        <p:blipFill rotWithShape="1">
          <a:blip r:embed="rId3">
            <a:alphaModFix/>
          </a:blip>
          <a:srcRect l="10419" t="3121" r="16045" b="3131"/>
          <a:stretch/>
        </p:blipFill>
        <p:spPr>
          <a:xfrm>
            <a:off x="0" y="0"/>
            <a:ext cx="9144000" cy="6858000"/>
          </a:xfrm>
          <a:prstGeom prst="rect">
            <a:avLst/>
          </a:prstGeom>
          <a:noFill/>
          <a:ln>
            <a:noFill/>
          </a:ln>
        </p:spPr>
      </p:pic>
      <p:sp>
        <p:nvSpPr>
          <p:cNvPr id="1310" name="Shape 1310"/>
          <p:cNvSpPr/>
          <p:nvPr/>
        </p:nvSpPr>
        <p:spPr>
          <a:xfrm>
            <a:off x="463725" y="458550"/>
            <a:ext cx="3942300" cy="5940900"/>
          </a:xfrm>
          <a:prstGeom prst="rect">
            <a:avLst/>
          </a:prstGeom>
          <a:solidFill>
            <a:schemeClr val="lt1">
              <a:alpha val="86670"/>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11" name="Shape 1311"/>
          <p:cNvSpPr/>
          <p:nvPr/>
        </p:nvSpPr>
        <p:spPr>
          <a:xfrm>
            <a:off x="767475" y="836250"/>
            <a:ext cx="3488100" cy="5185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None/>
            </a:pPr>
            <a:endParaRPr sz="2300" b="1">
              <a:solidFill>
                <a:srgbClr val="4C4C44"/>
              </a:solidFill>
              <a:latin typeface="Tahoma"/>
              <a:ea typeface="Tahoma"/>
              <a:cs typeface="Tahoma"/>
              <a:sym typeface="Tahoma"/>
            </a:endParaRPr>
          </a:p>
          <a:p>
            <a:pPr marL="0" marR="0" lvl="0" indent="0" algn="l" rtl="0">
              <a:spcBef>
                <a:spcPts val="0"/>
              </a:spcBef>
              <a:spcAft>
                <a:spcPts val="0"/>
              </a:spcAft>
              <a:buSzPct val="25000"/>
              <a:buNone/>
            </a:pPr>
            <a:r>
              <a:rPr lang="en-US" sz="2200" b="1">
                <a:solidFill>
                  <a:srgbClr val="4C4C44"/>
                </a:solidFill>
                <a:latin typeface="Tahoma"/>
                <a:ea typeface="Tahoma"/>
                <a:cs typeface="Tahoma"/>
                <a:sym typeface="Tahoma"/>
              </a:rPr>
              <a:t>“If I had an advocate, it would have saved me so much grief. It would have helped me through that traumatic event immensely. </a:t>
            </a:r>
            <a:br>
              <a:rPr lang="en-US" sz="2200" b="1">
                <a:solidFill>
                  <a:srgbClr val="4C4C44"/>
                </a:solidFill>
                <a:latin typeface="Tahoma"/>
                <a:ea typeface="Tahoma"/>
                <a:cs typeface="Tahoma"/>
                <a:sym typeface="Tahoma"/>
              </a:rPr>
            </a:br>
            <a:r>
              <a:rPr lang="en-US" sz="2200" b="1">
                <a:solidFill>
                  <a:srgbClr val="4C4C44"/>
                </a:solidFill>
                <a:latin typeface="Tahoma"/>
                <a:ea typeface="Tahoma"/>
                <a:cs typeface="Tahoma"/>
                <a:sym typeface="Tahoma"/>
              </a:rPr>
              <a:t/>
            </a:r>
            <a:br>
              <a:rPr lang="en-US" sz="2200" b="1">
                <a:solidFill>
                  <a:srgbClr val="4C4C44"/>
                </a:solidFill>
                <a:latin typeface="Tahoma"/>
                <a:ea typeface="Tahoma"/>
                <a:cs typeface="Tahoma"/>
                <a:sym typeface="Tahoma"/>
              </a:rPr>
            </a:br>
            <a:r>
              <a:rPr lang="en-US" sz="2200" b="1">
                <a:solidFill>
                  <a:srgbClr val="4C4C44"/>
                </a:solidFill>
                <a:latin typeface="Tahoma"/>
                <a:ea typeface="Tahoma"/>
                <a:cs typeface="Tahoma"/>
                <a:sym typeface="Tahoma"/>
              </a:rPr>
              <a:t>Going through it alone, I didn’t know who I could trust and who I could talk to about it — which appeared to </a:t>
            </a:r>
            <a:br>
              <a:rPr lang="en-US" sz="2200" b="1">
                <a:solidFill>
                  <a:srgbClr val="4C4C44"/>
                </a:solidFill>
                <a:latin typeface="Tahoma"/>
                <a:ea typeface="Tahoma"/>
                <a:cs typeface="Tahoma"/>
                <a:sym typeface="Tahoma"/>
              </a:rPr>
            </a:br>
            <a:r>
              <a:rPr lang="en-US" sz="2200" b="1">
                <a:solidFill>
                  <a:srgbClr val="4C4C44"/>
                </a:solidFill>
                <a:latin typeface="Tahoma"/>
                <a:ea typeface="Tahoma"/>
                <a:cs typeface="Tahoma"/>
                <a:sym typeface="Tahoma"/>
              </a:rPr>
              <a:t>be nobody.”</a:t>
            </a:r>
          </a:p>
          <a:p>
            <a:pPr marL="0" marR="0" lvl="0" indent="0" algn="r" rtl="0">
              <a:lnSpc>
                <a:spcPct val="100000"/>
              </a:lnSpc>
              <a:spcBef>
                <a:spcPts val="0"/>
              </a:spcBef>
              <a:spcAft>
                <a:spcPts val="0"/>
              </a:spcAft>
              <a:buClr>
                <a:schemeClr val="dk1"/>
              </a:buClr>
              <a:buFont typeface="Calibri"/>
              <a:buNone/>
            </a:pPr>
            <a:endParaRPr sz="2000">
              <a:solidFill>
                <a:srgbClr val="4C4C44"/>
              </a:solidFill>
              <a:latin typeface="Tahoma"/>
              <a:ea typeface="Tahoma"/>
              <a:cs typeface="Tahoma"/>
              <a:sym typeface="Tahoma"/>
            </a:endParaRPr>
          </a:p>
          <a:p>
            <a:pPr marL="0" marR="0" lvl="0" indent="0" algn="r" rtl="0">
              <a:spcBef>
                <a:spcPts val="0"/>
              </a:spcBef>
              <a:spcAft>
                <a:spcPts val="0"/>
              </a:spcAft>
              <a:buSzPct val="25000"/>
              <a:buNone/>
            </a:pPr>
            <a:r>
              <a:rPr lang="en-US" sz="1600" b="0" i="0" u="none" strike="noStrike" cap="none">
                <a:solidFill>
                  <a:srgbClr val="4C4C44"/>
                </a:solidFill>
                <a:latin typeface="Tahoma"/>
                <a:ea typeface="Tahoma"/>
                <a:cs typeface="Tahoma"/>
                <a:sym typeface="Tahoma"/>
              </a:rPr>
              <a:t>— </a:t>
            </a:r>
            <a:r>
              <a:rPr lang="en-US" sz="1600">
                <a:solidFill>
                  <a:srgbClr val="4C4C44"/>
                </a:solidFill>
                <a:latin typeface="Tahoma"/>
                <a:ea typeface="Tahoma"/>
                <a:cs typeface="Tahoma"/>
                <a:sym typeface="Tahoma"/>
              </a:rPr>
              <a:t> Frank Mendoza, prisoner rape survivor and member of </a:t>
            </a:r>
            <a:br>
              <a:rPr lang="en-US" sz="1600">
                <a:solidFill>
                  <a:srgbClr val="4C4C44"/>
                </a:solidFill>
                <a:latin typeface="Tahoma"/>
                <a:ea typeface="Tahoma"/>
                <a:cs typeface="Tahoma"/>
                <a:sym typeface="Tahoma"/>
              </a:rPr>
            </a:br>
            <a:r>
              <a:rPr lang="en-US" sz="1600">
                <a:solidFill>
                  <a:srgbClr val="4C4C44"/>
                </a:solidFill>
                <a:latin typeface="Tahoma"/>
                <a:ea typeface="Tahoma"/>
                <a:cs typeface="Tahoma"/>
                <a:sym typeface="Tahoma"/>
              </a:rPr>
              <a:t>JDI’s Survivor Council</a:t>
            </a:r>
          </a:p>
          <a:p>
            <a:pPr marL="0" marR="0" lvl="0" indent="0" algn="r" rtl="0">
              <a:spcBef>
                <a:spcPts val="0"/>
              </a:spcBef>
              <a:spcAft>
                <a:spcPts val="0"/>
              </a:spcAft>
              <a:buNone/>
            </a:pPr>
            <a:endParaRPr sz="1600" b="0" i="0" u="none" strike="noStrike" cap="none">
              <a:solidFill>
                <a:srgbClr val="4C4C44"/>
              </a:solidFill>
              <a:latin typeface="Tahoma"/>
              <a:ea typeface="Tahoma"/>
              <a:cs typeface="Tahoma"/>
              <a:sym typeface="Tahom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pic>
        <p:nvPicPr>
          <p:cNvPr id="1317" name="Shape 1317"/>
          <p:cNvPicPr preferRelativeResize="0"/>
          <p:nvPr/>
        </p:nvPicPr>
        <p:blipFill>
          <a:blip r:embed="rId3">
            <a:alphaModFix/>
          </a:blip>
          <a:stretch>
            <a:fillRect/>
          </a:stretch>
        </p:blipFill>
        <p:spPr>
          <a:xfrm>
            <a:off x="0" y="0"/>
            <a:ext cx="9143999" cy="6857999"/>
          </a:xfrm>
          <a:prstGeom prst="rect">
            <a:avLst/>
          </a:prstGeom>
          <a:noFill/>
          <a:ln>
            <a:noFill/>
          </a:ln>
        </p:spPr>
      </p:pic>
      <p:sp>
        <p:nvSpPr>
          <p:cNvPr id="1318" name="Shape 1318"/>
          <p:cNvSpPr txBox="1"/>
          <p:nvPr/>
        </p:nvSpPr>
        <p:spPr>
          <a:xfrm>
            <a:off x="0" y="58025"/>
            <a:ext cx="8064900" cy="1079100"/>
          </a:xfrm>
          <a:prstGeom prst="rect">
            <a:avLst/>
          </a:prstGeom>
          <a:noFill/>
          <a:ln>
            <a:noFill/>
          </a:ln>
        </p:spPr>
        <p:txBody>
          <a:bodyPr lIns="91425" tIns="91425" rIns="91425" bIns="91425" anchor="t" anchorCtr="0">
            <a:noAutofit/>
          </a:bodyPr>
          <a:lstStyle/>
          <a:p>
            <a:pPr lvl="0" algn="l" rtl="0">
              <a:spcBef>
                <a:spcPts val="0"/>
              </a:spcBef>
              <a:buNone/>
            </a:pPr>
            <a:r>
              <a:rPr lang="en-US" sz="6000" b="1" dirty="0" smtClean="0">
                <a:solidFill>
                  <a:srgbClr val="FFFFFF"/>
                </a:solidFill>
                <a:latin typeface="Verdana"/>
                <a:ea typeface="Verdana"/>
                <a:cs typeface="Verdana"/>
                <a:sym typeface="Verdana"/>
              </a:rPr>
              <a:t>In-Person </a:t>
            </a:r>
            <a:r>
              <a:rPr lang="en-US" sz="6000" b="1" dirty="0">
                <a:solidFill>
                  <a:srgbClr val="FFFFFF"/>
                </a:solidFill>
                <a:latin typeface="Verdana"/>
                <a:ea typeface="Verdana"/>
                <a:cs typeface="Verdana"/>
                <a:sym typeface="Verdana"/>
              </a:rPr>
              <a:t>Counseling</a:t>
            </a:r>
          </a:p>
        </p:txBody>
      </p:sp>
      <p:sp>
        <p:nvSpPr>
          <p:cNvPr id="2" name="Rectangle 1"/>
          <p:cNvSpPr/>
          <p:nvPr/>
        </p:nvSpPr>
        <p:spPr>
          <a:xfrm>
            <a:off x="-47298" y="6612652"/>
            <a:ext cx="2145139" cy="246221"/>
          </a:xfrm>
          <a:prstGeom prst="rect">
            <a:avLst/>
          </a:prstGeom>
        </p:spPr>
        <p:txBody>
          <a:bodyPr wrap="none">
            <a:spAutoFit/>
          </a:bodyPr>
          <a:lstStyle/>
          <a:p>
            <a:pPr lvl="0"/>
            <a:r>
              <a:rPr lang="en-US" sz="1000" dirty="0" smtClean="0">
                <a:solidFill>
                  <a:srgbClr val="F3F3F3"/>
                </a:solidFill>
              </a:rPr>
              <a:t>Adam </a:t>
            </a:r>
            <a:r>
              <a:rPr lang="en-US" sz="1000" dirty="0" err="1" smtClean="0">
                <a:solidFill>
                  <a:srgbClr val="F3F3F3"/>
                </a:solidFill>
              </a:rPr>
              <a:t>Loften</a:t>
            </a:r>
            <a:r>
              <a:rPr lang="en-US" sz="1000" dirty="0" smtClean="0">
                <a:solidFill>
                  <a:srgbClr val="F3F3F3"/>
                </a:solidFill>
              </a:rPr>
              <a:t>/The Path of Freedom</a:t>
            </a:r>
            <a:endParaRPr lang="en-US" sz="1000" dirty="0">
              <a:solidFill>
                <a:srgbClr val="F3F3F3"/>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Shape 1324"/>
          <p:cNvSpPr txBox="1">
            <a:spLocks noGrp="1"/>
          </p:cNvSpPr>
          <p:nvPr>
            <p:ph type="body" idx="1"/>
          </p:nvPr>
        </p:nvSpPr>
        <p:spPr>
          <a:xfrm>
            <a:off x="457200" y="1559050"/>
            <a:ext cx="4305000" cy="4373700"/>
          </a:xfrm>
          <a:prstGeom prst="rect">
            <a:avLst/>
          </a:prstGeom>
        </p:spPr>
        <p:txBody>
          <a:bodyPr lIns="91425" tIns="91425" rIns="91425" bIns="91425" anchor="t" anchorCtr="0">
            <a:noAutofit/>
          </a:bodyPr>
          <a:lstStyle/>
          <a:p>
            <a:pPr marL="495300" indent="-457200">
              <a:spcBef>
                <a:spcPts val="0"/>
              </a:spcBef>
            </a:pPr>
            <a:r>
              <a:rPr lang="en-US" sz="3000" dirty="0">
                <a:latin typeface="Tahoma"/>
                <a:ea typeface="Tahoma"/>
                <a:cs typeface="Tahoma"/>
                <a:sym typeface="Tahoma"/>
              </a:rPr>
              <a:t>Incarcerated survivors have </a:t>
            </a:r>
            <a:r>
              <a:rPr lang="en-US" sz="3000" dirty="0" smtClean="0">
                <a:latin typeface="Tahoma"/>
                <a:ea typeface="Tahoma"/>
                <a:cs typeface="Tahoma"/>
                <a:sym typeface="Tahoma"/>
              </a:rPr>
              <a:t/>
            </a:r>
            <a:br>
              <a:rPr lang="en-US" sz="3000" dirty="0" smtClean="0">
                <a:latin typeface="Tahoma"/>
                <a:ea typeface="Tahoma"/>
                <a:cs typeface="Tahoma"/>
                <a:sym typeface="Tahoma"/>
              </a:rPr>
            </a:br>
            <a:r>
              <a:rPr lang="en-US" sz="3000" dirty="0" smtClean="0">
                <a:latin typeface="Tahoma"/>
                <a:ea typeface="Tahoma"/>
                <a:cs typeface="Tahoma"/>
                <a:sym typeface="Tahoma"/>
              </a:rPr>
              <a:t>little </a:t>
            </a:r>
            <a:r>
              <a:rPr lang="en-US" sz="3000" dirty="0">
                <a:latin typeface="Tahoma"/>
                <a:ea typeface="Tahoma"/>
                <a:cs typeface="Tahoma"/>
                <a:sym typeface="Tahoma"/>
              </a:rPr>
              <a:t>access to support services</a:t>
            </a:r>
          </a:p>
          <a:p>
            <a:pPr marL="495300" indent="-457200">
              <a:spcBef>
                <a:spcPts val="0"/>
              </a:spcBef>
            </a:pPr>
            <a:r>
              <a:rPr lang="en-US" sz="3000" dirty="0">
                <a:latin typeface="Tahoma"/>
                <a:ea typeface="Tahoma"/>
                <a:cs typeface="Tahoma"/>
                <a:sym typeface="Tahoma"/>
              </a:rPr>
              <a:t>Facility mental health may not treat trauma</a:t>
            </a:r>
          </a:p>
          <a:p>
            <a:pPr marL="495300" indent="-457200">
              <a:spcBef>
                <a:spcPts val="0"/>
              </a:spcBef>
            </a:pPr>
            <a:r>
              <a:rPr lang="en-US" sz="3000" dirty="0">
                <a:latin typeface="Tahoma"/>
                <a:ea typeface="Tahoma"/>
                <a:cs typeface="Tahoma"/>
                <a:sym typeface="Tahoma"/>
              </a:rPr>
              <a:t>Advocates have needed skills</a:t>
            </a:r>
          </a:p>
        </p:txBody>
      </p:sp>
      <p:sp>
        <p:nvSpPr>
          <p:cNvPr id="1325" name="Shape 132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Support Behind Bars</a:t>
            </a:r>
          </a:p>
        </p:txBody>
      </p:sp>
      <p:pic>
        <p:nvPicPr>
          <p:cNvPr id="1326" name="Shape 1326"/>
          <p:cNvPicPr preferRelativeResize="0"/>
          <p:nvPr/>
        </p:nvPicPr>
        <p:blipFill>
          <a:blip r:embed="rId3">
            <a:alphaModFix/>
          </a:blip>
          <a:stretch>
            <a:fillRect/>
          </a:stretch>
        </p:blipFill>
        <p:spPr>
          <a:xfrm>
            <a:off x="5029200" y="1752600"/>
            <a:ext cx="3657600" cy="3429000"/>
          </a:xfrm>
          <a:prstGeom prst="rect">
            <a:avLst/>
          </a:prstGeom>
          <a:noFill/>
          <a:ln>
            <a:noFill/>
          </a:ln>
        </p:spPr>
      </p:pic>
      <p:sp>
        <p:nvSpPr>
          <p:cNvPr id="1327" name="Shape 1327"/>
          <p:cNvSpPr txBox="1"/>
          <p:nvPr/>
        </p:nvSpPr>
        <p:spPr>
          <a:xfrm>
            <a:off x="4963450" y="5091029"/>
            <a:ext cx="2146800" cy="441300"/>
          </a:xfrm>
          <a:prstGeom prst="rect">
            <a:avLst/>
          </a:prstGeom>
          <a:noFill/>
          <a:ln>
            <a:noFill/>
          </a:ln>
        </p:spPr>
        <p:txBody>
          <a:bodyPr lIns="91425" tIns="91425" rIns="91425" bIns="91425" anchor="t" anchorCtr="0">
            <a:noAutofit/>
          </a:bodyPr>
          <a:lstStyle/>
          <a:p>
            <a:pPr lvl="0" rtl="0">
              <a:lnSpc>
                <a:spcPct val="115000"/>
              </a:lnSpc>
              <a:spcBef>
                <a:spcPts val="1200"/>
              </a:spcBef>
              <a:buNone/>
            </a:pPr>
            <a:r>
              <a:rPr lang="en-US" sz="1000" dirty="0" smtClean="0">
                <a:solidFill>
                  <a:srgbClr val="4C4C44"/>
                </a:solidFill>
                <a:latin typeface="+mn-lt"/>
                <a:ea typeface="Tahoma"/>
                <a:cs typeface="Tahoma"/>
                <a:sym typeface="Tahoma"/>
              </a:rPr>
              <a:t>Pat Sullivan/AP Photo</a:t>
            </a:r>
            <a:endParaRPr lang="en-US" sz="1000" dirty="0">
              <a:solidFill>
                <a:srgbClr val="4C4C44"/>
              </a:solidFill>
              <a:latin typeface="+mn-lt"/>
              <a:ea typeface="Tahoma"/>
              <a:cs typeface="Tahoma"/>
              <a:sym typeface="Tahoma"/>
            </a:endParaRPr>
          </a:p>
          <a:p>
            <a:pPr lvl="0">
              <a:spcBef>
                <a:spcPts val="0"/>
              </a:spcBef>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Shape 1333"/>
          <p:cNvSpPr txBox="1">
            <a:spLocks noGrp="1"/>
          </p:cNvSpPr>
          <p:nvPr>
            <p:ph type="body" idx="1"/>
          </p:nvPr>
        </p:nvSpPr>
        <p:spPr>
          <a:xfrm>
            <a:off x="4119975" y="1752600"/>
            <a:ext cx="4411200" cy="4373700"/>
          </a:xfrm>
          <a:prstGeom prst="rect">
            <a:avLst/>
          </a:prstGeom>
        </p:spPr>
        <p:txBody>
          <a:bodyPr lIns="91425" tIns="91425" rIns="91425" bIns="91425" anchor="t" anchorCtr="0">
            <a:noAutofit/>
          </a:bodyPr>
          <a:lstStyle/>
          <a:p>
            <a:pPr marL="495300" indent="-457200">
              <a:spcBef>
                <a:spcPts val="0"/>
              </a:spcBef>
            </a:pPr>
            <a:r>
              <a:rPr lang="en-US" sz="3000" dirty="0">
                <a:latin typeface="Tahoma"/>
                <a:ea typeface="Tahoma"/>
                <a:cs typeface="Tahoma"/>
                <a:sym typeface="Tahoma"/>
              </a:rPr>
              <a:t>Take a facility tour</a:t>
            </a:r>
          </a:p>
          <a:p>
            <a:pPr marL="495300" indent="-457200">
              <a:spcBef>
                <a:spcPts val="0"/>
              </a:spcBef>
            </a:pPr>
            <a:r>
              <a:rPr lang="en-US" sz="3000" dirty="0">
                <a:latin typeface="Tahoma"/>
                <a:ea typeface="Tahoma"/>
                <a:cs typeface="Tahoma"/>
                <a:sym typeface="Tahoma"/>
              </a:rPr>
              <a:t>Ask about counseling spaces available</a:t>
            </a:r>
          </a:p>
          <a:p>
            <a:pPr marL="495300" indent="-457200">
              <a:spcBef>
                <a:spcPts val="0"/>
              </a:spcBef>
            </a:pPr>
            <a:r>
              <a:rPr lang="en-US" sz="3000" dirty="0">
                <a:latin typeface="Tahoma"/>
                <a:ea typeface="Tahoma"/>
                <a:cs typeface="Tahoma"/>
                <a:sym typeface="Tahoma"/>
              </a:rPr>
              <a:t>Be familiar with </a:t>
            </a:r>
            <a:br>
              <a:rPr lang="en-US" sz="3000" dirty="0">
                <a:latin typeface="Tahoma"/>
                <a:ea typeface="Tahoma"/>
                <a:cs typeface="Tahoma"/>
                <a:sym typeface="Tahoma"/>
              </a:rPr>
            </a:br>
            <a:r>
              <a:rPr lang="en-US" sz="3000" dirty="0">
                <a:latin typeface="Tahoma"/>
                <a:ea typeface="Tahoma"/>
                <a:cs typeface="Tahoma"/>
                <a:sym typeface="Tahoma"/>
              </a:rPr>
              <a:t>visitor policy</a:t>
            </a:r>
          </a:p>
          <a:p>
            <a:pPr marL="495300" indent="-457200">
              <a:spcBef>
                <a:spcPts val="0"/>
              </a:spcBef>
            </a:pPr>
            <a:r>
              <a:rPr lang="en-US" sz="3000" dirty="0">
                <a:latin typeface="Tahoma"/>
                <a:ea typeface="Tahoma"/>
                <a:cs typeface="Tahoma"/>
                <a:sym typeface="Tahoma"/>
              </a:rPr>
              <a:t>Develop intake and consent forms</a:t>
            </a:r>
          </a:p>
          <a:p>
            <a:pPr marL="495300" indent="-457200">
              <a:spcBef>
                <a:spcPts val="0"/>
              </a:spcBef>
            </a:pPr>
            <a:r>
              <a:rPr lang="en-US" sz="3000" dirty="0">
                <a:latin typeface="Tahoma"/>
                <a:ea typeface="Tahoma"/>
                <a:cs typeface="Tahoma"/>
                <a:sym typeface="Tahoma"/>
              </a:rPr>
              <a:t>Establish boundaries</a:t>
            </a:r>
          </a:p>
        </p:txBody>
      </p:sp>
      <p:sp>
        <p:nvSpPr>
          <p:cNvPr id="1334" name="Shape 1334"/>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Things to Consider</a:t>
            </a:r>
          </a:p>
        </p:txBody>
      </p:sp>
      <p:pic>
        <p:nvPicPr>
          <p:cNvPr id="1335" name="Shape 1335" descr="handcuffs.jpg"/>
          <p:cNvPicPr preferRelativeResize="0"/>
          <p:nvPr/>
        </p:nvPicPr>
        <p:blipFill>
          <a:blip r:embed="rId3">
            <a:alphaModFix/>
          </a:blip>
          <a:stretch>
            <a:fillRect/>
          </a:stretch>
        </p:blipFill>
        <p:spPr>
          <a:xfrm>
            <a:off x="494147" y="1435368"/>
            <a:ext cx="3074975" cy="4612475"/>
          </a:xfrm>
          <a:prstGeom prst="rect">
            <a:avLst/>
          </a:prstGeom>
          <a:noFill/>
          <a:ln>
            <a:noFill/>
          </a:ln>
        </p:spPr>
      </p:pic>
      <p:sp>
        <p:nvSpPr>
          <p:cNvPr id="2" name="Rectangle 1"/>
          <p:cNvSpPr/>
          <p:nvPr/>
        </p:nvSpPr>
        <p:spPr>
          <a:xfrm>
            <a:off x="417131" y="5987219"/>
            <a:ext cx="3121110" cy="246221"/>
          </a:xfrm>
          <a:prstGeom prst="rect">
            <a:avLst/>
          </a:prstGeom>
        </p:spPr>
        <p:txBody>
          <a:bodyPr wrap="square">
            <a:spAutoFit/>
          </a:bodyPr>
          <a:lstStyle/>
          <a:p>
            <a:pPr lvl="0"/>
            <a:r>
              <a:rPr lang="en-US" sz="1000" dirty="0" smtClean="0">
                <a:solidFill>
                  <a:schemeClr val="bg2"/>
                </a:solidFill>
              </a:rPr>
              <a:t>Just </a:t>
            </a:r>
            <a:r>
              <a:rPr lang="en-US" sz="1000" dirty="0">
                <a:solidFill>
                  <a:schemeClr val="bg2"/>
                </a:solidFill>
              </a:rPr>
              <a:t>Detention International</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1" name="Shape 1341"/>
          <p:cNvSpPr/>
          <p:nvPr/>
        </p:nvSpPr>
        <p:spPr>
          <a:xfrm>
            <a:off x="0" y="5562600"/>
            <a:ext cx="5867400" cy="1219200"/>
          </a:xfrm>
          <a:prstGeom prst="rect">
            <a:avLst/>
          </a:prstGeom>
          <a:solidFill>
            <a:srgbClr val="E18613">
              <a:alpha val="7765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4C4C44"/>
              </a:solidFill>
              <a:latin typeface="Calibri"/>
              <a:ea typeface="Calibri"/>
              <a:cs typeface="Calibri"/>
              <a:sym typeface="Calibri"/>
            </a:endParaRPr>
          </a:p>
        </p:txBody>
      </p:sp>
      <p:sp>
        <p:nvSpPr>
          <p:cNvPr id="1342" name="Shape 1342"/>
          <p:cNvSpPr txBox="1"/>
          <p:nvPr/>
        </p:nvSpPr>
        <p:spPr>
          <a:xfrm>
            <a:off x="152400" y="5562600"/>
            <a:ext cx="5638800" cy="1261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800" b="1">
                <a:solidFill>
                  <a:schemeClr val="lt1"/>
                </a:solidFill>
                <a:latin typeface="Verdana"/>
                <a:ea typeface="Verdana"/>
                <a:cs typeface="Verdana"/>
                <a:sym typeface="Verdana"/>
              </a:rPr>
              <a:t>Scenario: </a:t>
            </a:r>
          </a:p>
          <a:p>
            <a:pPr marL="0" marR="0" lvl="0" indent="0" algn="l" rtl="0">
              <a:spcBef>
                <a:spcPts val="0"/>
              </a:spcBef>
              <a:buSzPct val="25000"/>
              <a:buNone/>
            </a:pPr>
            <a:r>
              <a:rPr lang="en-US" sz="3800" b="1">
                <a:solidFill>
                  <a:schemeClr val="lt1"/>
                </a:solidFill>
                <a:latin typeface="Verdana"/>
                <a:ea typeface="Verdana"/>
                <a:cs typeface="Verdana"/>
                <a:sym typeface="Verdana"/>
              </a:rPr>
              <a:t>In-Person Services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hape 1341"/>
          <p:cNvSpPr/>
          <p:nvPr/>
        </p:nvSpPr>
        <p:spPr>
          <a:xfrm>
            <a:off x="0" y="155017"/>
            <a:ext cx="5867400" cy="1219200"/>
          </a:xfrm>
          <a:prstGeom prst="rect">
            <a:avLst/>
          </a:prstGeom>
          <a:solidFill>
            <a:srgbClr val="E18613">
              <a:alpha val="7765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4C4C44"/>
              </a:solidFill>
              <a:latin typeface="Calibri"/>
              <a:ea typeface="Calibri"/>
              <a:cs typeface="Calibri"/>
              <a:sym typeface="Calibri"/>
            </a:endParaRPr>
          </a:p>
        </p:txBody>
      </p:sp>
      <p:sp>
        <p:nvSpPr>
          <p:cNvPr id="3" name="Rectangle 2"/>
          <p:cNvSpPr/>
          <p:nvPr/>
        </p:nvSpPr>
        <p:spPr>
          <a:xfrm>
            <a:off x="-4116" y="141230"/>
            <a:ext cx="5795316" cy="1261884"/>
          </a:xfrm>
          <a:prstGeom prst="rect">
            <a:avLst/>
          </a:prstGeom>
        </p:spPr>
        <p:txBody>
          <a:bodyPr wrap="square">
            <a:spAutoFit/>
          </a:bodyPr>
          <a:lstStyle/>
          <a:p>
            <a:pPr lvl="0">
              <a:buSzPct val="25000"/>
            </a:pPr>
            <a:r>
              <a:rPr lang="en-US" sz="3800" b="1" dirty="0">
                <a:solidFill>
                  <a:schemeClr val="lt1"/>
                </a:solidFill>
                <a:latin typeface="Verdana"/>
                <a:ea typeface="Verdana"/>
                <a:cs typeface="Verdana"/>
                <a:sym typeface="Verdana"/>
              </a:rPr>
              <a:t>Scenario: </a:t>
            </a:r>
          </a:p>
          <a:p>
            <a:pPr lvl="0">
              <a:buSzPct val="25000"/>
            </a:pPr>
            <a:r>
              <a:rPr lang="en-US" sz="3800" b="1" dirty="0" smtClean="0">
                <a:solidFill>
                  <a:schemeClr val="lt1"/>
                </a:solidFill>
                <a:latin typeface="Verdana"/>
                <a:ea typeface="Verdana"/>
                <a:cs typeface="Verdana"/>
                <a:sym typeface="Verdana"/>
              </a:rPr>
              <a:t>In-Person Services</a:t>
            </a:r>
            <a:endParaRPr lang="en-US" sz="3800" b="1" dirty="0">
              <a:solidFill>
                <a:schemeClr val="lt1"/>
              </a:solidFill>
              <a:latin typeface="Verdana"/>
              <a:ea typeface="Verdana"/>
              <a:cs typeface="Verdana"/>
              <a:sym typeface="Verdana"/>
            </a:endParaRPr>
          </a:p>
        </p:txBody>
      </p:sp>
      <p:sp>
        <p:nvSpPr>
          <p:cNvPr id="5" name="Rectangle 4"/>
          <p:cNvSpPr/>
          <p:nvPr/>
        </p:nvSpPr>
        <p:spPr>
          <a:xfrm>
            <a:off x="-54074" y="6663436"/>
            <a:ext cx="1734770" cy="246221"/>
          </a:xfrm>
          <a:prstGeom prst="rect">
            <a:avLst/>
          </a:prstGeom>
        </p:spPr>
        <p:txBody>
          <a:bodyPr wrap="none">
            <a:spAutoFit/>
          </a:bodyPr>
          <a:lstStyle/>
          <a:p>
            <a:pPr lvl="0"/>
            <a:r>
              <a:rPr lang="en-US" sz="1000" dirty="0" smtClean="0">
                <a:solidFill>
                  <a:srgbClr val="F3F3F3"/>
                </a:solidFill>
              </a:rPr>
              <a:t>Just </a:t>
            </a:r>
            <a:r>
              <a:rPr lang="en-US" sz="1000" dirty="0">
                <a:solidFill>
                  <a:srgbClr val="F3F3F3"/>
                </a:solidFill>
              </a:rPr>
              <a:t>Detention International</a:t>
            </a:r>
          </a:p>
        </p:txBody>
      </p:sp>
    </p:spTree>
    <p:extLst>
      <p:ext uri="{BB962C8B-B14F-4D97-AF65-F5344CB8AC3E}">
        <p14:creationId xmlns:p14="http://schemas.microsoft.com/office/powerpoint/2010/main" val="2942267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1349" name="Shape 1349" descr="https://static01.nyt.com/images/2012/08/29/nyregion/EVIDENCE/EVIDENCE-popup.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350" name="Shape 1350"/>
          <p:cNvSpPr txBox="1">
            <a:spLocks noGrp="1"/>
          </p:cNvSpPr>
          <p:nvPr>
            <p:ph type="title" idx="4294967295"/>
          </p:nvPr>
        </p:nvSpPr>
        <p:spPr>
          <a:xfrm>
            <a:off x="509972" y="457935"/>
            <a:ext cx="7104600" cy="9546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000" b="1" i="0" u="none" strike="noStrike" cap="none">
                <a:solidFill>
                  <a:schemeClr val="lt1"/>
                </a:solidFill>
                <a:latin typeface="Tahoma"/>
                <a:ea typeface="Tahoma"/>
                <a:cs typeface="Tahoma"/>
                <a:sym typeface="Tahoma"/>
              </a:rPr>
              <a:t>Scenario Exercise</a:t>
            </a:r>
          </a:p>
        </p:txBody>
      </p:sp>
      <p:sp>
        <p:nvSpPr>
          <p:cNvPr id="1351" name="Shape 1351"/>
          <p:cNvSpPr/>
          <p:nvPr/>
        </p:nvSpPr>
        <p:spPr>
          <a:xfrm>
            <a:off x="509974" y="1412525"/>
            <a:ext cx="7384500" cy="4896000"/>
          </a:xfrm>
          <a:prstGeom prst="rect">
            <a:avLst/>
          </a:prstGeom>
          <a:solidFill>
            <a:schemeClr val="lt1">
              <a:alpha val="86670"/>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52" name="Shape 1352"/>
          <p:cNvSpPr txBox="1">
            <a:spLocks noGrp="1"/>
          </p:cNvSpPr>
          <p:nvPr>
            <p:ph type="body" idx="4294967295"/>
          </p:nvPr>
        </p:nvSpPr>
        <p:spPr>
          <a:xfrm>
            <a:off x="509975" y="1412525"/>
            <a:ext cx="7384500" cy="4896000"/>
          </a:xfrm>
          <a:prstGeom prst="rect">
            <a:avLst/>
          </a:prstGeom>
          <a:noFill/>
          <a:ln>
            <a:noFill/>
          </a:ln>
        </p:spPr>
        <p:txBody>
          <a:bodyPr lIns="91425" tIns="45700" rIns="91425" bIns="45700" anchor="t" anchorCtr="0">
            <a:noAutofit/>
          </a:bodyPr>
          <a:lstStyle/>
          <a:p>
            <a:pPr marL="0" marR="0" lvl="1" indent="0" algn="l" rtl="0">
              <a:spcBef>
                <a:spcPts val="0"/>
              </a:spcBef>
              <a:spcAft>
                <a:spcPts val="0"/>
              </a:spcAft>
              <a:buClr>
                <a:srgbClr val="000000"/>
              </a:buClr>
              <a:buSzPct val="25000"/>
              <a:buFont typeface="Arial"/>
              <a:buNone/>
            </a:pPr>
            <a:r>
              <a:rPr lang="en-US" sz="2700" dirty="0">
                <a:solidFill>
                  <a:schemeClr val="dk2"/>
                </a:solidFill>
                <a:latin typeface="Tahoma"/>
                <a:ea typeface="Tahoma"/>
                <a:cs typeface="Tahoma"/>
                <a:sym typeface="Tahoma"/>
              </a:rPr>
              <a:t>With the help of the PREA coordinator, you arrange to meet in person with a survivor as </a:t>
            </a:r>
            <a:r>
              <a:rPr lang="en-US" sz="2700" dirty="0" smtClean="0">
                <a:solidFill>
                  <a:schemeClr val="dk2"/>
                </a:solidFill>
                <a:latin typeface="Tahoma"/>
                <a:ea typeface="Tahoma"/>
                <a:cs typeface="Tahoma"/>
                <a:sym typeface="Tahoma"/>
              </a:rPr>
              <a:t>follow-up </a:t>
            </a:r>
            <a:r>
              <a:rPr lang="en-US" sz="2700" dirty="0">
                <a:solidFill>
                  <a:schemeClr val="dk2"/>
                </a:solidFill>
                <a:latin typeface="Tahoma"/>
                <a:ea typeface="Tahoma"/>
                <a:cs typeface="Tahoma"/>
                <a:sym typeface="Tahoma"/>
              </a:rPr>
              <a:t>after a forensic exam. You’ve visited the facility before and you’re familiar with their visitor policy. When you arrive, a corrections officer takes you to a large visiting room filled with inmates and their </a:t>
            </a:r>
            <a:r>
              <a:rPr lang="en-US" sz="2700" dirty="0" smtClean="0">
                <a:solidFill>
                  <a:schemeClr val="dk2"/>
                </a:solidFill>
                <a:latin typeface="Tahoma"/>
                <a:ea typeface="Tahoma"/>
                <a:cs typeface="Tahoma"/>
                <a:sym typeface="Tahoma"/>
              </a:rPr>
              <a:t>visitors, all sitting at tables close to each other. The officer indicates you should sit at one of the tables.</a:t>
            </a:r>
          </a:p>
          <a:p>
            <a:pPr marL="0" marR="0" lvl="1" indent="0" algn="l" rtl="0">
              <a:spcBef>
                <a:spcPts val="0"/>
              </a:spcBef>
              <a:spcAft>
                <a:spcPts val="0"/>
              </a:spcAft>
              <a:buClr>
                <a:srgbClr val="000000"/>
              </a:buClr>
              <a:buSzPct val="25000"/>
              <a:buFont typeface="Arial"/>
              <a:buNone/>
            </a:pPr>
            <a:endParaRPr sz="2700" dirty="0">
              <a:solidFill>
                <a:schemeClr val="dk2"/>
              </a:solidFill>
              <a:latin typeface="Tahoma"/>
              <a:ea typeface="Tahoma"/>
              <a:cs typeface="Tahoma"/>
              <a:sym typeface="Tahoma"/>
            </a:endParaRPr>
          </a:p>
          <a:p>
            <a:pPr marL="0" marR="0" lvl="1" indent="0" algn="l" rtl="0">
              <a:spcBef>
                <a:spcPts val="0"/>
              </a:spcBef>
              <a:spcAft>
                <a:spcPts val="0"/>
              </a:spcAft>
              <a:buClr>
                <a:srgbClr val="000000"/>
              </a:buClr>
              <a:buSzPct val="25000"/>
              <a:buFont typeface="Arial"/>
              <a:buNone/>
            </a:pPr>
            <a:r>
              <a:rPr lang="en-US" sz="2700" i="1" dirty="0">
                <a:solidFill>
                  <a:schemeClr val="dk2"/>
                </a:solidFill>
                <a:latin typeface="Tahoma"/>
                <a:ea typeface="Tahoma"/>
                <a:cs typeface="Tahoma"/>
                <a:sym typeface="Tahoma"/>
              </a:rPr>
              <a:t>What do you do?</a:t>
            </a:r>
          </a:p>
          <a:p>
            <a:pPr marL="0" marR="0" lvl="0" indent="0" algn="l" rtl="0">
              <a:spcBef>
                <a:spcPts val="1200"/>
              </a:spcBef>
              <a:spcAft>
                <a:spcPts val="0"/>
              </a:spcAft>
              <a:buClr>
                <a:srgbClr val="4C4C44"/>
              </a:buClr>
              <a:buSzPct val="25000"/>
              <a:buFont typeface="Arial"/>
              <a:buNone/>
            </a:pPr>
            <a:endParaRPr sz="2000" b="0" i="0" u="none" strike="noStrike" cap="none" dirty="0">
              <a:solidFill>
                <a:srgbClr val="000000"/>
              </a:solidFill>
              <a:latin typeface="Tahoma"/>
              <a:ea typeface="Tahoma"/>
              <a:cs typeface="Tahoma"/>
              <a:sym typeface="Tahoma"/>
            </a:endParaRPr>
          </a:p>
        </p:txBody>
      </p:sp>
      <p:sp>
        <p:nvSpPr>
          <p:cNvPr id="2" name="Rectangle 1"/>
          <p:cNvSpPr/>
          <p:nvPr/>
        </p:nvSpPr>
        <p:spPr>
          <a:xfrm>
            <a:off x="-41826" y="5103922"/>
            <a:ext cx="6005028" cy="1754326"/>
          </a:xfrm>
          <a:prstGeom prst="rect">
            <a:avLst/>
          </a:prstGeom>
        </p:spPr>
        <p:txBody>
          <a:bodyPr wrap="square">
            <a:spAutoFit/>
          </a:bodyPr>
          <a:lstStyle/>
          <a:p>
            <a:pPr lvl="0"/>
            <a:endParaRPr lang="en-US" b="1" dirty="0" smtClean="0">
              <a:solidFill>
                <a:srgbClr val="F3F3F3"/>
              </a:solidFill>
            </a:endParaRPr>
          </a:p>
          <a:p>
            <a:pPr lvl="0"/>
            <a:endParaRPr lang="en-US" b="1" dirty="0">
              <a:solidFill>
                <a:srgbClr val="F3F3F3"/>
              </a:solidFill>
            </a:endParaRPr>
          </a:p>
          <a:p>
            <a:pPr lvl="0"/>
            <a:endParaRPr lang="en-US" b="1" dirty="0" smtClean="0">
              <a:solidFill>
                <a:srgbClr val="F3F3F3"/>
              </a:solidFill>
            </a:endParaRPr>
          </a:p>
          <a:p>
            <a:pPr lvl="0"/>
            <a:endParaRPr lang="en-US" b="1" dirty="0">
              <a:solidFill>
                <a:srgbClr val="F3F3F3"/>
              </a:solidFill>
            </a:endParaRPr>
          </a:p>
          <a:p>
            <a:pPr lvl="0"/>
            <a:endParaRPr lang="en-US" b="1" dirty="0" smtClean="0">
              <a:solidFill>
                <a:srgbClr val="F3F3F3"/>
              </a:solidFill>
            </a:endParaRPr>
          </a:p>
          <a:p>
            <a:pPr lvl="0"/>
            <a:endParaRPr lang="en-US" b="1" dirty="0">
              <a:solidFill>
                <a:srgbClr val="F3F3F3"/>
              </a:solidFill>
            </a:endParaRPr>
          </a:p>
          <a:p>
            <a:pPr lvl="0"/>
            <a:endParaRPr lang="en-US" b="1" dirty="0" smtClean="0">
              <a:solidFill>
                <a:srgbClr val="F3F3F3"/>
              </a:solidFill>
            </a:endParaRPr>
          </a:p>
          <a:p>
            <a:pPr lvl="0"/>
            <a:r>
              <a:rPr lang="en-US" sz="1000" dirty="0" smtClean="0">
                <a:solidFill>
                  <a:srgbClr val="F3F3F3"/>
                </a:solidFill>
              </a:rPr>
              <a:t>Robert </a:t>
            </a:r>
            <a:r>
              <a:rPr lang="en-US" sz="1000" dirty="0">
                <a:solidFill>
                  <a:srgbClr val="F3F3F3"/>
                </a:solidFill>
              </a:rPr>
              <a:t>Stolarik/The New York Times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Shape 135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The Expected</a:t>
            </a:r>
          </a:p>
        </p:txBody>
      </p:sp>
      <p:pic>
        <p:nvPicPr>
          <p:cNvPr id="1359" name="Shape 1359" descr="http://www.fairfaxcounty.gov/courts/jdr/jdc/Images/InterviewRoom.jpg"/>
          <p:cNvPicPr preferRelativeResize="0"/>
          <p:nvPr/>
        </p:nvPicPr>
        <p:blipFill rotWithShape="1">
          <a:blip r:embed="rId3">
            <a:alphaModFix/>
          </a:blip>
          <a:srcRect t="11108" b="6178"/>
          <a:stretch/>
        </p:blipFill>
        <p:spPr>
          <a:xfrm>
            <a:off x="657775" y="1524000"/>
            <a:ext cx="7876500" cy="4485900"/>
          </a:xfrm>
          <a:prstGeom prst="rect">
            <a:avLst/>
          </a:prstGeom>
          <a:noFill/>
          <a:ln>
            <a:noFill/>
          </a:ln>
        </p:spPr>
      </p:pic>
      <p:sp>
        <p:nvSpPr>
          <p:cNvPr id="1360" name="Shape 1360"/>
          <p:cNvSpPr txBox="1"/>
          <p:nvPr/>
        </p:nvSpPr>
        <p:spPr>
          <a:xfrm>
            <a:off x="583952" y="5966670"/>
            <a:ext cx="2990099" cy="1893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00" dirty="0" smtClean="0">
                <a:solidFill>
                  <a:schemeClr val="bg2"/>
                </a:solidFill>
                <a:latin typeface="+mn-lt"/>
                <a:ea typeface="Tahoma"/>
                <a:cs typeface="Tahoma"/>
                <a:sym typeface="Tahoma"/>
              </a:rPr>
              <a:t>Fairfax </a:t>
            </a:r>
            <a:r>
              <a:rPr lang="en-US" sz="1000" dirty="0">
                <a:solidFill>
                  <a:schemeClr val="bg2"/>
                </a:solidFill>
                <a:latin typeface="+mn-lt"/>
                <a:ea typeface="Tahoma"/>
                <a:cs typeface="Tahoma"/>
                <a:sym typeface="Tahoma"/>
              </a:rPr>
              <a:t>County Juvenile Detention Center</a:t>
            </a:r>
          </a:p>
        </p:txBody>
      </p:sp>
      <p:sp>
        <p:nvSpPr>
          <p:cNvPr id="2" name="Rectangle 1"/>
          <p:cNvSpPr/>
          <p:nvPr/>
        </p:nvSpPr>
        <p:spPr>
          <a:xfrm>
            <a:off x="588284" y="5598580"/>
            <a:ext cx="2810386" cy="430887"/>
          </a:xfrm>
          <a:prstGeom prst="rect">
            <a:avLst/>
          </a:prstGeom>
        </p:spPr>
        <p:txBody>
          <a:bodyPr wrap="none">
            <a:spAutoFit/>
          </a:bodyPr>
          <a:lstStyle/>
          <a:p>
            <a:pPr lvl="0" algn="r">
              <a:buSzPct val="25000"/>
            </a:pPr>
            <a:r>
              <a:rPr lang="en-US" sz="2200" b="1" dirty="0" smtClean="0">
                <a:solidFill>
                  <a:schemeClr val="lt1"/>
                </a:solidFill>
                <a:latin typeface="Tahoma"/>
                <a:ea typeface="Tahoma"/>
                <a:cs typeface="Tahoma"/>
                <a:sym typeface="Tahoma"/>
              </a:rPr>
              <a:t>Confidential Room</a:t>
            </a:r>
            <a:endParaRPr lang="en-US" sz="2200" b="1" dirty="0">
              <a:solidFill>
                <a:schemeClr val="lt1"/>
              </a:solidFill>
              <a:latin typeface="Tahoma"/>
              <a:ea typeface="Tahoma"/>
              <a:cs typeface="Tahoma"/>
              <a:sym typeface="Tahom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Shape 136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The Unexpected</a:t>
            </a:r>
          </a:p>
        </p:txBody>
      </p:sp>
      <p:pic>
        <p:nvPicPr>
          <p:cNvPr id="1367" name="Shape 1367" descr="http://media.cmgdigital.com/shared/lt/lt_cache/thumbnail/600/img/photos/2012/12/30/07/13/jwj-State-Jail-207.jpg"/>
          <p:cNvPicPr preferRelativeResize="0"/>
          <p:nvPr/>
        </p:nvPicPr>
        <p:blipFill rotWithShape="1">
          <a:blip r:embed="rId3">
            <a:alphaModFix/>
          </a:blip>
          <a:srcRect/>
          <a:stretch/>
        </p:blipFill>
        <p:spPr>
          <a:xfrm>
            <a:off x="457200" y="1524000"/>
            <a:ext cx="4724400" cy="3007800"/>
          </a:xfrm>
          <a:prstGeom prst="rect">
            <a:avLst/>
          </a:prstGeom>
          <a:noFill/>
          <a:ln>
            <a:noFill/>
          </a:ln>
        </p:spPr>
      </p:pic>
      <p:sp>
        <p:nvSpPr>
          <p:cNvPr id="1368" name="Shape 1368"/>
          <p:cNvSpPr txBox="1"/>
          <p:nvPr/>
        </p:nvSpPr>
        <p:spPr>
          <a:xfrm>
            <a:off x="394136" y="4485294"/>
            <a:ext cx="3124200" cy="215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dirty="0" smtClean="0">
                <a:solidFill>
                  <a:schemeClr val="bg2"/>
                </a:solidFill>
                <a:latin typeface="+mn-lt"/>
                <a:ea typeface="Tahoma" panose="020B0604030504040204" pitchFamily="34" charset="0"/>
                <a:cs typeface="Tahoma" panose="020B0604030504040204" pitchFamily="34" charset="0"/>
                <a:sym typeface="Tahoma"/>
              </a:rPr>
              <a:t>Jay </a:t>
            </a:r>
            <a:r>
              <a:rPr lang="en-US" sz="1000" dirty="0">
                <a:solidFill>
                  <a:schemeClr val="bg2"/>
                </a:solidFill>
                <a:latin typeface="+mn-lt"/>
                <a:ea typeface="Tahoma" panose="020B0604030504040204" pitchFamily="34" charset="0"/>
                <a:cs typeface="Tahoma" panose="020B0604030504040204" pitchFamily="34" charset="0"/>
                <a:sym typeface="Tahoma"/>
              </a:rPr>
              <a:t>Janner/American-Statesman</a:t>
            </a:r>
          </a:p>
        </p:txBody>
      </p:sp>
      <p:pic>
        <p:nvPicPr>
          <p:cNvPr id="1369" name="Shape 1369" descr="Holding cells, general population area, Security Housing Unit, Pelican Bay State Prison, Crescent City, California. Richard Ross"/>
          <p:cNvPicPr preferRelativeResize="0"/>
          <p:nvPr/>
        </p:nvPicPr>
        <p:blipFill rotWithShape="1">
          <a:blip r:embed="rId4">
            <a:alphaModFix/>
          </a:blip>
          <a:srcRect/>
          <a:stretch/>
        </p:blipFill>
        <p:spPr>
          <a:xfrm>
            <a:off x="4303867" y="3048000"/>
            <a:ext cx="4383000" cy="2914800"/>
          </a:xfrm>
          <a:prstGeom prst="rect">
            <a:avLst/>
          </a:prstGeom>
          <a:noFill/>
          <a:ln>
            <a:noFill/>
          </a:ln>
        </p:spPr>
      </p:pic>
      <p:sp>
        <p:nvSpPr>
          <p:cNvPr id="1370" name="Shape 1370"/>
          <p:cNvSpPr txBox="1"/>
          <p:nvPr/>
        </p:nvSpPr>
        <p:spPr>
          <a:xfrm>
            <a:off x="4222531" y="5901560"/>
            <a:ext cx="3124200" cy="215400"/>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00" dirty="0" smtClean="0">
                <a:solidFill>
                  <a:schemeClr val="bg2"/>
                </a:solidFill>
                <a:latin typeface="+mj-lt"/>
                <a:ea typeface="Tahoma"/>
                <a:cs typeface="Tahoma"/>
                <a:sym typeface="Tahoma"/>
              </a:rPr>
              <a:t>Richard </a:t>
            </a:r>
            <a:r>
              <a:rPr lang="en-US" sz="1000" dirty="0">
                <a:solidFill>
                  <a:schemeClr val="bg2"/>
                </a:solidFill>
                <a:latin typeface="+mj-lt"/>
                <a:ea typeface="Tahoma"/>
                <a:cs typeface="Tahoma"/>
                <a:sym typeface="Tahoma"/>
              </a:rPr>
              <a:t>Ross</a:t>
            </a:r>
          </a:p>
        </p:txBody>
      </p:sp>
      <p:sp>
        <p:nvSpPr>
          <p:cNvPr id="1371" name="Shape 1371"/>
          <p:cNvSpPr txBox="1"/>
          <p:nvPr/>
        </p:nvSpPr>
        <p:spPr>
          <a:xfrm>
            <a:off x="3758785" y="5548933"/>
            <a:ext cx="4267200" cy="430799"/>
          </a:xfrm>
          <a:prstGeom prst="rect">
            <a:avLst/>
          </a:prstGeom>
          <a:noFill/>
          <a:ln>
            <a:noFill/>
          </a:ln>
        </p:spPr>
        <p:txBody>
          <a:bodyPr lIns="91425" tIns="45700" rIns="91425" bIns="45700" anchor="t" anchorCtr="0">
            <a:noAutofit/>
          </a:bodyPr>
          <a:lstStyle/>
          <a:p>
            <a:pPr lvl="0" algn="r">
              <a:buSzPct val="25000"/>
            </a:pPr>
            <a:r>
              <a:rPr lang="en-US" sz="2200" b="1" dirty="0">
                <a:solidFill>
                  <a:schemeClr val="lt1"/>
                </a:solidFill>
                <a:latin typeface="Tahoma"/>
                <a:ea typeface="Tahoma"/>
                <a:cs typeface="Tahoma"/>
                <a:sym typeface="Tahoma"/>
              </a:rPr>
              <a:t>Temporary Housing Units</a:t>
            </a:r>
            <a:endParaRPr lang="en-US" sz="2200" b="1" dirty="0">
              <a:solidFill>
                <a:schemeClr val="lt1"/>
              </a:solidFill>
              <a:latin typeface="Tahoma"/>
              <a:ea typeface="Tahoma"/>
              <a:cs typeface="Tahoma"/>
              <a:sym typeface="Tahoma"/>
            </a:endParaRPr>
          </a:p>
        </p:txBody>
      </p:sp>
      <p:sp>
        <p:nvSpPr>
          <p:cNvPr id="2" name="Rectangle 1"/>
          <p:cNvSpPr/>
          <p:nvPr/>
        </p:nvSpPr>
        <p:spPr>
          <a:xfrm>
            <a:off x="249749" y="4084580"/>
            <a:ext cx="3823483" cy="430887"/>
          </a:xfrm>
          <a:prstGeom prst="rect">
            <a:avLst/>
          </a:prstGeom>
        </p:spPr>
        <p:txBody>
          <a:bodyPr wrap="none">
            <a:spAutoFit/>
          </a:bodyPr>
          <a:lstStyle/>
          <a:p>
            <a:pPr lvl="0" algn="r">
              <a:buSzPct val="25000"/>
            </a:pPr>
            <a:r>
              <a:rPr lang="en-US" sz="2200" b="1" dirty="0" smtClean="0">
                <a:solidFill>
                  <a:schemeClr val="bg1"/>
                </a:solidFill>
                <a:latin typeface="Tahoma"/>
                <a:ea typeface="Tahoma"/>
                <a:cs typeface="Tahoma"/>
                <a:sym typeface="Tahoma"/>
              </a:rPr>
              <a:t>Non-Confidential Setting</a:t>
            </a:r>
            <a:endParaRPr lang="en-US" sz="2200" b="1" dirty="0">
              <a:solidFill>
                <a:schemeClr val="bg1"/>
              </a:solidFill>
              <a:latin typeface="Tahoma"/>
              <a:ea typeface="Tahoma"/>
              <a:cs typeface="Tahoma"/>
              <a:sym typeface="Tahom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Shape 137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Challenges</a:t>
            </a:r>
          </a:p>
        </p:txBody>
      </p:sp>
      <p:sp>
        <p:nvSpPr>
          <p:cNvPr id="1378" name="Shape 1378"/>
          <p:cNvSpPr txBox="1">
            <a:spLocks noGrp="1"/>
          </p:cNvSpPr>
          <p:nvPr>
            <p:ph type="body" idx="1"/>
          </p:nvPr>
        </p:nvSpPr>
        <p:spPr>
          <a:xfrm>
            <a:off x="457200" y="1752600"/>
            <a:ext cx="8229600" cy="4419600"/>
          </a:xfrm>
          <a:prstGeom prst="rect">
            <a:avLst/>
          </a:prstGeom>
          <a:noFill/>
          <a:ln>
            <a:noFill/>
          </a:ln>
        </p:spPr>
        <p:txBody>
          <a:bodyPr lIns="91425" tIns="45700" rIns="91425" bIns="45700" anchor="t" anchorCtr="0">
            <a:noAutofit/>
          </a:bodyPr>
          <a:lstStyle/>
          <a:p>
            <a:pPr marL="0" marR="0" lvl="0" indent="0" algn="l" rtl="0">
              <a:spcBef>
                <a:spcPts val="2400"/>
              </a:spcBef>
              <a:spcAft>
                <a:spcPts val="0"/>
              </a:spcAft>
              <a:buNone/>
            </a:pPr>
            <a:endParaRPr/>
          </a:p>
          <a:p>
            <a:pPr marL="514350" marR="0" lvl="0" indent="-514350" algn="l" rtl="0">
              <a:spcBef>
                <a:spcPts val="2400"/>
              </a:spcBef>
              <a:spcAft>
                <a:spcPts val="0"/>
              </a:spcAft>
              <a:buClr>
                <a:srgbClr val="4C4C44"/>
              </a:buClr>
              <a:buSzPct val="25000"/>
              <a:buFont typeface="Arial"/>
              <a:buNone/>
            </a:pPr>
            <a:endParaRPr sz="2800" b="0" i="0" u="none" strike="noStrike" cap="none">
              <a:solidFill>
                <a:srgbClr val="4C4C44"/>
              </a:solidFill>
              <a:latin typeface="Tahoma"/>
              <a:ea typeface="Tahoma"/>
              <a:cs typeface="Tahoma"/>
              <a:sym typeface="Tahoma"/>
            </a:endParaRPr>
          </a:p>
        </p:txBody>
      </p:sp>
      <p:sp>
        <p:nvSpPr>
          <p:cNvPr id="1379" name="Shape 1379"/>
          <p:cNvSpPr txBox="1">
            <a:spLocks noGrp="1"/>
          </p:cNvSpPr>
          <p:nvPr>
            <p:ph type="body" idx="1"/>
          </p:nvPr>
        </p:nvSpPr>
        <p:spPr>
          <a:xfrm>
            <a:off x="457200" y="1874836"/>
            <a:ext cx="8077200" cy="4373700"/>
          </a:xfrm>
          <a:prstGeom prst="rect">
            <a:avLst/>
          </a:prstGeom>
          <a:noFill/>
          <a:ln>
            <a:noFill/>
          </a:ln>
        </p:spPr>
        <p:txBody>
          <a:bodyPr lIns="91425" tIns="45700" rIns="91425" bIns="45700" anchor="t" anchorCtr="0">
            <a:noAutofit/>
          </a:bodyPr>
          <a:lstStyle/>
          <a:p>
            <a:pPr marL="457200" indent="-457200">
              <a:spcBef>
                <a:spcPts val="0"/>
              </a:spcBef>
            </a:pPr>
            <a:r>
              <a:rPr lang="en-US" sz="3000" b="0" i="0" u="none" strike="noStrike" cap="none" dirty="0" smtClean="0">
                <a:solidFill>
                  <a:srgbClr val="4C4C44"/>
                </a:solidFill>
                <a:latin typeface="Tahoma"/>
                <a:ea typeface="Tahoma"/>
                <a:cs typeface="Tahoma"/>
                <a:sym typeface="Tahoma"/>
              </a:rPr>
              <a:t>Safety concerns</a:t>
            </a:r>
            <a:endParaRPr lang="en-US" sz="3000" b="0" i="0" u="none" strike="noStrike" cap="none" dirty="0">
              <a:solidFill>
                <a:srgbClr val="4C4C44"/>
              </a:solidFill>
              <a:latin typeface="Tahoma"/>
              <a:ea typeface="Tahoma"/>
              <a:cs typeface="Tahoma"/>
              <a:sym typeface="Tahoma"/>
            </a:endParaRPr>
          </a:p>
          <a:p>
            <a:pPr marL="457200" indent="-457200">
              <a:spcBef>
                <a:spcPts val="2400"/>
              </a:spcBef>
            </a:pPr>
            <a:r>
              <a:rPr lang="en-US" sz="3000" b="0" i="0" u="none" strike="noStrike" cap="none" dirty="0">
                <a:solidFill>
                  <a:srgbClr val="4C4C44"/>
                </a:solidFill>
                <a:latin typeface="Tahoma"/>
                <a:ea typeface="Tahoma"/>
                <a:cs typeface="Tahoma"/>
                <a:sym typeface="Tahoma"/>
              </a:rPr>
              <a:t>Challenging corrections staff</a:t>
            </a:r>
          </a:p>
          <a:p>
            <a:pPr marL="457200" indent="-457200">
              <a:spcBef>
                <a:spcPts val="2400"/>
              </a:spcBef>
            </a:pPr>
            <a:r>
              <a:rPr lang="en-US" sz="3000" dirty="0">
                <a:latin typeface="Tahoma"/>
                <a:ea typeface="Tahoma"/>
                <a:cs typeface="Tahoma"/>
                <a:sym typeface="Tahoma"/>
              </a:rPr>
              <a:t>Lack</a:t>
            </a:r>
            <a:r>
              <a:rPr lang="en-US" sz="3000" b="0" i="0" u="none" strike="noStrike" cap="none" dirty="0">
                <a:solidFill>
                  <a:srgbClr val="4C4C44"/>
                </a:solidFill>
                <a:latin typeface="Tahoma"/>
                <a:ea typeface="Tahoma"/>
                <a:cs typeface="Tahoma"/>
                <a:sym typeface="Tahoma"/>
              </a:rPr>
              <a:t> of confidentiality</a:t>
            </a:r>
          </a:p>
          <a:p>
            <a:pPr marL="457200" indent="-457200">
              <a:spcBef>
                <a:spcPts val="2400"/>
              </a:spcBef>
            </a:pPr>
            <a:r>
              <a:rPr lang="en-US" sz="3000" b="0" i="0" u="none" strike="noStrike" cap="none" dirty="0">
                <a:solidFill>
                  <a:srgbClr val="4C4C44"/>
                </a:solidFill>
                <a:latin typeface="Tahoma"/>
                <a:ea typeface="Tahoma"/>
                <a:cs typeface="Tahoma"/>
                <a:sym typeface="Tahoma"/>
              </a:rPr>
              <a:t>Providing services in a </a:t>
            </a:r>
            <a:r>
              <a:rPr lang="en-US" sz="3000" b="0" i="0" u="none" strike="noStrike" cap="none" dirty="0" smtClean="0">
                <a:solidFill>
                  <a:srgbClr val="4C4C44"/>
                </a:solidFill>
                <a:latin typeface="Tahoma"/>
                <a:ea typeface="Tahoma"/>
                <a:cs typeface="Tahoma"/>
                <a:sym typeface="Tahoma"/>
              </a:rPr>
              <a:t/>
            </a:r>
            <a:br>
              <a:rPr lang="en-US" sz="3000" b="0" i="0" u="none" strike="noStrike" cap="none" dirty="0" smtClean="0">
                <a:solidFill>
                  <a:srgbClr val="4C4C44"/>
                </a:solidFill>
                <a:latin typeface="Tahoma"/>
                <a:ea typeface="Tahoma"/>
                <a:cs typeface="Tahoma"/>
                <a:sym typeface="Tahoma"/>
              </a:rPr>
            </a:br>
            <a:r>
              <a:rPr lang="en-US" sz="3000" b="0" i="0" u="none" strike="noStrike" cap="none" dirty="0" smtClean="0">
                <a:solidFill>
                  <a:srgbClr val="4C4C44"/>
                </a:solidFill>
                <a:latin typeface="Tahoma"/>
                <a:ea typeface="Tahoma"/>
                <a:cs typeface="Tahoma"/>
                <a:sym typeface="Tahoma"/>
              </a:rPr>
              <a:t>restrictive </a:t>
            </a:r>
            <a:r>
              <a:rPr lang="en-US" sz="3000" b="0" i="0" u="none" strike="noStrike" cap="none" dirty="0">
                <a:solidFill>
                  <a:srgbClr val="4C4C44"/>
                </a:solidFill>
                <a:latin typeface="Tahoma"/>
                <a:ea typeface="Tahoma"/>
                <a:cs typeface="Tahoma"/>
                <a:sym typeface="Tahoma"/>
              </a:rPr>
              <a:t>environment</a:t>
            </a:r>
          </a:p>
          <a:p>
            <a:pPr marL="342900" marR="0" lvl="0" indent="-342900" algn="l" rtl="0">
              <a:spcBef>
                <a:spcPts val="24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body" idx="1"/>
          </p:nvPr>
        </p:nvSpPr>
        <p:spPr>
          <a:xfrm>
            <a:off x="457200" y="1600200"/>
            <a:ext cx="4070400" cy="4526100"/>
          </a:xfrm>
          <a:prstGeom prst="rect">
            <a:avLst/>
          </a:prstGeom>
        </p:spPr>
        <p:txBody>
          <a:bodyPr lIns="91425" tIns="91425" rIns="91425" bIns="91425" anchor="t" anchorCtr="0">
            <a:noAutofit/>
          </a:bodyPr>
          <a:lstStyle/>
          <a:p>
            <a:pPr marL="495300" indent="-457200">
              <a:spcBef>
                <a:spcPts val="0"/>
              </a:spcBef>
              <a:spcAft>
                <a:spcPts val="1000"/>
              </a:spcAft>
            </a:pPr>
            <a:r>
              <a:rPr lang="en-US" sz="3000" dirty="0">
                <a:latin typeface="Tahoma"/>
                <a:ea typeface="Tahoma"/>
                <a:cs typeface="Tahoma"/>
                <a:sym typeface="Tahoma"/>
              </a:rPr>
              <a:t>Dynamics of sexual abuse behind bars</a:t>
            </a:r>
          </a:p>
          <a:p>
            <a:pPr marL="495300" indent="-457200">
              <a:spcBef>
                <a:spcPts val="0"/>
              </a:spcBef>
              <a:spcAft>
                <a:spcPts val="1000"/>
              </a:spcAft>
            </a:pPr>
            <a:r>
              <a:rPr lang="en-US" sz="3000" dirty="0">
                <a:latin typeface="Tahoma"/>
                <a:ea typeface="Tahoma"/>
                <a:cs typeface="Tahoma"/>
                <a:sym typeface="Tahoma"/>
              </a:rPr>
              <a:t>Role of the advocate</a:t>
            </a:r>
          </a:p>
          <a:p>
            <a:pPr marL="495300" indent="-457200">
              <a:spcBef>
                <a:spcPts val="0"/>
              </a:spcBef>
              <a:spcAft>
                <a:spcPts val="1000"/>
              </a:spcAft>
            </a:pPr>
            <a:r>
              <a:rPr lang="en-US" sz="3000" dirty="0">
                <a:latin typeface="Tahoma"/>
                <a:ea typeface="Tahoma"/>
                <a:cs typeface="Tahoma"/>
                <a:sym typeface="Tahoma"/>
              </a:rPr>
              <a:t>Providing </a:t>
            </a:r>
            <a:r>
              <a:rPr lang="en-US" sz="3000" dirty="0" smtClean="0">
                <a:latin typeface="Tahoma"/>
                <a:ea typeface="Tahoma"/>
                <a:cs typeface="Tahoma"/>
                <a:sym typeface="Tahoma"/>
              </a:rPr>
              <a:t>services</a:t>
            </a:r>
          </a:p>
          <a:p>
            <a:pPr marL="495300" indent="-457200">
              <a:spcBef>
                <a:spcPts val="0"/>
              </a:spcBef>
              <a:spcAft>
                <a:spcPts val="1000"/>
              </a:spcAft>
            </a:pPr>
            <a:r>
              <a:rPr lang="en-US" sz="3000" dirty="0" smtClean="0">
                <a:latin typeface="Tahoma"/>
                <a:ea typeface="Tahoma"/>
                <a:cs typeface="Tahoma"/>
                <a:sym typeface="Tahoma"/>
              </a:rPr>
              <a:t>Scenarios &amp; common challenges</a:t>
            </a:r>
            <a:endParaRPr lang="en-US" sz="3000" dirty="0">
              <a:latin typeface="Tahoma"/>
              <a:ea typeface="Tahoma"/>
              <a:cs typeface="Tahoma"/>
              <a:sym typeface="Tahoma"/>
            </a:endParaRPr>
          </a:p>
          <a:p>
            <a:pPr marL="495300" indent="-457200">
              <a:spcBef>
                <a:spcPts val="0"/>
              </a:spcBef>
              <a:spcAft>
                <a:spcPts val="1000"/>
              </a:spcAft>
            </a:pPr>
            <a:r>
              <a:rPr lang="en-US" sz="3000" dirty="0">
                <a:latin typeface="Tahoma"/>
                <a:ea typeface="Tahoma"/>
                <a:cs typeface="Tahoma"/>
                <a:sym typeface="Tahoma"/>
              </a:rPr>
              <a:t>Resources</a:t>
            </a:r>
          </a:p>
        </p:txBody>
      </p:sp>
      <p:sp>
        <p:nvSpPr>
          <p:cNvPr id="1021" name="Shape 102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Workshop Agenda</a:t>
            </a:r>
          </a:p>
        </p:txBody>
      </p:sp>
      <p:pic>
        <p:nvPicPr>
          <p:cNvPr id="1022" name="Shape 1022" descr="iStock_2368144_MEDIUM.jpg"/>
          <p:cNvPicPr preferRelativeResize="0"/>
          <p:nvPr/>
        </p:nvPicPr>
        <p:blipFill>
          <a:blip r:embed="rId3">
            <a:alphaModFix/>
          </a:blip>
          <a:stretch>
            <a:fillRect/>
          </a:stretch>
        </p:blipFill>
        <p:spPr>
          <a:xfrm>
            <a:off x="4917925" y="1544886"/>
            <a:ext cx="3477548" cy="4636725"/>
          </a:xfrm>
          <a:prstGeom prst="rect">
            <a:avLst/>
          </a:prstGeom>
          <a:noFill/>
          <a:ln>
            <a:noFill/>
          </a:ln>
        </p:spPr>
      </p:pic>
      <p:sp>
        <p:nvSpPr>
          <p:cNvPr id="2" name="Rectangle 1"/>
          <p:cNvSpPr/>
          <p:nvPr/>
        </p:nvSpPr>
        <p:spPr>
          <a:xfrm>
            <a:off x="4857387" y="5725526"/>
            <a:ext cx="3984315" cy="677108"/>
          </a:xfrm>
          <a:prstGeom prst="rect">
            <a:avLst/>
          </a:prstGeom>
        </p:spPr>
        <p:txBody>
          <a:bodyPr wrap="square">
            <a:spAutoFit/>
          </a:bodyPr>
          <a:lstStyle/>
          <a:p>
            <a:pPr lvl="0"/>
            <a:endParaRPr lang="en-US" b="1" dirty="0" smtClean="0">
              <a:solidFill>
                <a:schemeClr val="bg2"/>
              </a:solidFill>
            </a:endParaRPr>
          </a:p>
          <a:p>
            <a:pPr lvl="0"/>
            <a:endParaRPr lang="en-US" b="1" dirty="0">
              <a:solidFill>
                <a:schemeClr val="bg2"/>
              </a:solidFill>
            </a:endParaRPr>
          </a:p>
          <a:p>
            <a:pPr lvl="0"/>
            <a:r>
              <a:rPr lang="en-US" sz="1000" dirty="0" err="1" smtClean="0">
                <a:solidFill>
                  <a:schemeClr val="bg2"/>
                </a:solidFill>
              </a:rPr>
              <a:t>iStock</a:t>
            </a:r>
            <a:endParaRPr lang="en-US" sz="1000" dirty="0">
              <a:solidFill>
                <a:schemeClr val="bg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Shape 1385"/>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What’s Next?</a:t>
            </a:r>
          </a:p>
        </p:txBody>
      </p:sp>
      <p:sp>
        <p:nvSpPr>
          <p:cNvPr id="1386" name="Shape 1386"/>
          <p:cNvSpPr txBox="1">
            <a:spLocks noGrp="1"/>
          </p:cNvSpPr>
          <p:nvPr>
            <p:ph type="body" idx="1"/>
          </p:nvPr>
        </p:nvSpPr>
        <p:spPr>
          <a:xfrm>
            <a:off x="457200" y="1752600"/>
            <a:ext cx="7988100" cy="4419600"/>
          </a:xfrm>
          <a:prstGeom prst="rect">
            <a:avLst/>
          </a:prstGeom>
          <a:noFill/>
          <a:ln>
            <a:noFill/>
          </a:ln>
        </p:spPr>
        <p:txBody>
          <a:bodyPr lIns="91425" tIns="45700" rIns="91425" bIns="45700" anchor="t" anchorCtr="0">
            <a:noAutofit/>
          </a:bodyPr>
          <a:lstStyle/>
          <a:p>
            <a:pPr marL="476250" indent="-457200">
              <a:spcBef>
                <a:spcPts val="0"/>
              </a:spcBef>
            </a:pPr>
            <a:r>
              <a:rPr lang="en-US" sz="2900" b="0" i="0" u="none" strike="noStrike" cap="none" dirty="0">
                <a:solidFill>
                  <a:srgbClr val="4C4C44"/>
                </a:solidFill>
                <a:latin typeface="Tahoma"/>
                <a:ea typeface="Tahoma"/>
                <a:cs typeface="Tahoma"/>
                <a:sym typeface="Tahoma"/>
              </a:rPr>
              <a:t>Try to work with what you are given</a:t>
            </a:r>
          </a:p>
          <a:p>
            <a:pPr marL="476250" indent="-457200">
              <a:spcBef>
                <a:spcPts val="2400"/>
              </a:spcBef>
            </a:pPr>
            <a:r>
              <a:rPr lang="en-US" sz="2900" b="0" i="0" u="none" strike="noStrike" cap="none" dirty="0">
                <a:solidFill>
                  <a:srgbClr val="4C4C44"/>
                </a:solidFill>
                <a:latin typeface="Tahoma"/>
                <a:ea typeface="Tahoma"/>
                <a:cs typeface="Tahoma"/>
                <a:sym typeface="Tahoma"/>
              </a:rPr>
              <a:t>Look for a comfortable alternative</a:t>
            </a:r>
          </a:p>
          <a:p>
            <a:pPr marL="476250" indent="-457200">
              <a:spcBef>
                <a:spcPts val="2400"/>
              </a:spcBef>
            </a:pPr>
            <a:r>
              <a:rPr lang="en-US" sz="2900" dirty="0">
                <a:latin typeface="Tahoma"/>
                <a:ea typeface="Tahoma"/>
                <a:cs typeface="Tahoma"/>
                <a:sym typeface="Tahoma"/>
              </a:rPr>
              <a:t>Ask the survivor what they want</a:t>
            </a:r>
          </a:p>
          <a:p>
            <a:pPr marL="476250" indent="-457200">
              <a:spcBef>
                <a:spcPts val="2400"/>
              </a:spcBef>
            </a:pPr>
            <a:r>
              <a:rPr lang="en-US" sz="2900" dirty="0">
                <a:latin typeface="Tahoma"/>
                <a:ea typeface="Tahoma"/>
                <a:cs typeface="Tahoma"/>
                <a:sym typeface="Tahoma"/>
              </a:rPr>
              <a:t>Remember why you’re there</a:t>
            </a:r>
          </a:p>
          <a:p>
            <a:pPr marL="344487" marR="0" lvl="0" indent="-344487" algn="l" rtl="0">
              <a:spcBef>
                <a:spcPts val="24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a:p>
            <a:pPr marL="514350" marR="0" lvl="0" indent="-514350" algn="l" rtl="0">
              <a:spcBef>
                <a:spcPts val="1200"/>
              </a:spcBef>
              <a:spcAft>
                <a:spcPts val="0"/>
              </a:spcAft>
              <a:buClr>
                <a:srgbClr val="4C4C44"/>
              </a:buClr>
              <a:buSzPct val="25000"/>
              <a:buFont typeface="Arial"/>
              <a:buNone/>
            </a:pPr>
            <a:endParaRPr sz="2800" b="0" i="0" u="none" strike="noStrike" cap="none" dirty="0">
              <a:solidFill>
                <a:srgbClr val="4C4C44"/>
              </a:solidFill>
              <a:latin typeface="Tahoma"/>
              <a:ea typeface="Tahoma"/>
              <a:cs typeface="Tahoma"/>
              <a:sym typeface="Tahom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1"/>
        <p:cNvGrpSpPr/>
        <p:nvPr/>
      </p:nvGrpSpPr>
      <p:grpSpPr>
        <a:xfrm>
          <a:off x="0" y="0"/>
          <a:ext cx="0" cy="0"/>
          <a:chOff x="0" y="0"/>
          <a:chExt cx="0" cy="0"/>
        </a:xfrm>
      </p:grpSpPr>
      <p:pic>
        <p:nvPicPr>
          <p:cNvPr id="1392" name="Shape 1392"/>
          <p:cNvPicPr preferRelativeResize="0"/>
          <p:nvPr/>
        </p:nvPicPr>
        <p:blipFill>
          <a:blip r:embed="rId3">
            <a:alphaModFix/>
          </a:blip>
          <a:stretch>
            <a:fillRect/>
          </a:stretch>
        </p:blipFill>
        <p:spPr>
          <a:xfrm>
            <a:off x="0" y="-15766"/>
            <a:ext cx="9144000" cy="6858000"/>
          </a:xfrm>
          <a:prstGeom prst="rect">
            <a:avLst/>
          </a:prstGeom>
          <a:noFill/>
          <a:ln>
            <a:noFill/>
          </a:ln>
        </p:spPr>
      </p:pic>
      <p:sp>
        <p:nvSpPr>
          <p:cNvPr id="1393" name="Shape 1393"/>
          <p:cNvSpPr txBox="1"/>
          <p:nvPr/>
        </p:nvSpPr>
        <p:spPr>
          <a:xfrm>
            <a:off x="0" y="0"/>
            <a:ext cx="4684500" cy="1104300"/>
          </a:xfrm>
          <a:prstGeom prst="rect">
            <a:avLst/>
          </a:prstGeom>
          <a:noFill/>
          <a:ln>
            <a:noFill/>
          </a:ln>
        </p:spPr>
        <p:txBody>
          <a:bodyPr lIns="91425" tIns="91425" rIns="91425" bIns="91425" anchor="t" anchorCtr="0">
            <a:noAutofit/>
          </a:bodyPr>
          <a:lstStyle/>
          <a:p>
            <a:pPr lvl="0" rtl="0">
              <a:spcBef>
                <a:spcPts val="0"/>
              </a:spcBef>
              <a:buNone/>
            </a:pPr>
            <a:r>
              <a:rPr lang="en-US" sz="6000" b="1">
                <a:solidFill>
                  <a:srgbClr val="FFFFFF"/>
                </a:solidFill>
                <a:latin typeface="Verdana"/>
                <a:ea typeface="Verdana"/>
                <a:cs typeface="Verdana"/>
                <a:sym typeface="Verdana"/>
              </a:rPr>
              <a:t>Crisis Line</a:t>
            </a:r>
          </a:p>
        </p:txBody>
      </p:sp>
      <p:sp>
        <p:nvSpPr>
          <p:cNvPr id="2" name="Rectangle 1"/>
          <p:cNvSpPr/>
          <p:nvPr/>
        </p:nvSpPr>
        <p:spPr>
          <a:xfrm>
            <a:off x="-47297" y="6620912"/>
            <a:ext cx="5655790" cy="246221"/>
          </a:xfrm>
          <a:prstGeom prst="rect">
            <a:avLst/>
          </a:prstGeom>
        </p:spPr>
        <p:txBody>
          <a:bodyPr wrap="square">
            <a:spAutoFit/>
          </a:bodyPr>
          <a:lstStyle/>
          <a:p>
            <a:r>
              <a:rPr lang="en-US" sz="1000" dirty="0" smtClean="0">
                <a:solidFill>
                  <a:schemeClr val="bg2"/>
                </a:solidFill>
                <a:latin typeface="Arial" panose="020B0604020202020204" pitchFamily="34" charset="0"/>
              </a:rPr>
              <a:t>Charlie </a:t>
            </a:r>
            <a:r>
              <a:rPr lang="en-US" sz="1000" dirty="0">
                <a:solidFill>
                  <a:schemeClr val="bg2"/>
                </a:solidFill>
                <a:latin typeface="Arial" panose="020B0604020202020204" pitchFamily="34" charset="0"/>
              </a:rPr>
              <a:t>Riedel/AP</a:t>
            </a:r>
            <a:endParaRPr lang="en-US" sz="1000" dirty="0">
              <a:solidFill>
                <a:schemeClr val="bg2"/>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Shape 1399"/>
          <p:cNvSpPr txBox="1">
            <a:spLocks noGrp="1"/>
          </p:cNvSpPr>
          <p:nvPr>
            <p:ph type="body" idx="1"/>
          </p:nvPr>
        </p:nvSpPr>
        <p:spPr>
          <a:xfrm>
            <a:off x="461100" y="1661477"/>
            <a:ext cx="4110900" cy="4373700"/>
          </a:xfrm>
          <a:prstGeom prst="rect">
            <a:avLst/>
          </a:prstGeom>
        </p:spPr>
        <p:txBody>
          <a:bodyPr lIns="91425" tIns="91425" rIns="91425" bIns="91425" anchor="t" anchorCtr="0">
            <a:noAutofit/>
          </a:bodyPr>
          <a:lstStyle/>
          <a:p>
            <a:pPr marL="495300" indent="-457200">
              <a:spcBef>
                <a:spcPts val="0"/>
              </a:spcBef>
            </a:pPr>
            <a:r>
              <a:rPr lang="en-US" sz="3000" dirty="0">
                <a:latin typeface="Tahoma"/>
                <a:ea typeface="Tahoma"/>
                <a:cs typeface="Tahoma"/>
                <a:sym typeface="Tahoma"/>
              </a:rPr>
              <a:t>Treat calls from detention facilities like any other crisis line call</a:t>
            </a:r>
          </a:p>
          <a:p>
            <a:pPr marL="495300" indent="-457200">
              <a:spcBef>
                <a:spcPts val="0"/>
              </a:spcBef>
            </a:pPr>
            <a:r>
              <a:rPr lang="en-US" sz="3000" dirty="0">
                <a:solidFill>
                  <a:schemeClr val="dk2"/>
                </a:solidFill>
                <a:latin typeface="Tahoma"/>
                <a:ea typeface="Tahoma"/>
                <a:cs typeface="Tahoma"/>
                <a:sym typeface="Tahoma"/>
              </a:rPr>
              <a:t>Normalize trauma responses</a:t>
            </a:r>
          </a:p>
          <a:p>
            <a:pPr marL="495300" indent="-457200">
              <a:spcBef>
                <a:spcPts val="0"/>
              </a:spcBef>
            </a:pPr>
            <a:r>
              <a:rPr lang="en-US" sz="3000" dirty="0" smtClean="0">
                <a:latin typeface="Tahoma"/>
                <a:ea typeface="Tahoma"/>
                <a:cs typeface="Tahoma"/>
                <a:sym typeface="Tahoma"/>
              </a:rPr>
              <a:t>Offer and obtain consent to follow up</a:t>
            </a:r>
            <a:endParaRPr lang="en-US" sz="3000" dirty="0">
              <a:latin typeface="Tahoma"/>
              <a:ea typeface="Tahoma"/>
              <a:cs typeface="Tahoma"/>
              <a:sym typeface="Tahoma"/>
            </a:endParaRPr>
          </a:p>
        </p:txBody>
      </p:sp>
      <p:sp>
        <p:nvSpPr>
          <p:cNvPr id="1400" name="Shape 140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dirty="0"/>
              <a:t>Phone Calls </a:t>
            </a:r>
            <a:r>
              <a:rPr lang="en-US" dirty="0" smtClean="0"/>
              <a:t>in </a:t>
            </a:r>
            <a:r>
              <a:rPr lang="en-US" dirty="0"/>
              <a:t>Detention	</a:t>
            </a:r>
          </a:p>
        </p:txBody>
      </p:sp>
      <p:pic>
        <p:nvPicPr>
          <p:cNvPr id="1401" name="Shape 1401"/>
          <p:cNvPicPr preferRelativeResize="0"/>
          <p:nvPr/>
        </p:nvPicPr>
        <p:blipFill>
          <a:blip r:embed="rId3">
            <a:alphaModFix/>
          </a:blip>
          <a:stretch>
            <a:fillRect/>
          </a:stretch>
        </p:blipFill>
        <p:spPr>
          <a:xfrm>
            <a:off x="4762500" y="2529750"/>
            <a:ext cx="3924300" cy="2819400"/>
          </a:xfrm>
          <a:prstGeom prst="rect">
            <a:avLst/>
          </a:prstGeom>
          <a:noFill/>
          <a:ln>
            <a:noFill/>
          </a:ln>
        </p:spPr>
      </p:pic>
      <p:sp>
        <p:nvSpPr>
          <p:cNvPr id="2" name="Rectangle 1"/>
          <p:cNvSpPr/>
          <p:nvPr/>
        </p:nvSpPr>
        <p:spPr>
          <a:xfrm>
            <a:off x="4672246" y="5301855"/>
            <a:ext cx="2414444" cy="246221"/>
          </a:xfrm>
          <a:prstGeom prst="rect">
            <a:avLst/>
          </a:prstGeom>
        </p:spPr>
        <p:txBody>
          <a:bodyPr wrap="none">
            <a:spAutoFit/>
          </a:bodyPr>
          <a:lstStyle/>
          <a:p>
            <a:pPr lvl="0">
              <a:buSzPct val="25000"/>
            </a:pPr>
            <a:r>
              <a:rPr lang="en-US" sz="1000" dirty="0" smtClean="0">
                <a:solidFill>
                  <a:schemeClr val="dk2"/>
                </a:solidFill>
                <a:latin typeface="+mn-lt"/>
                <a:ea typeface="Tahoma"/>
                <a:cs typeface="Tahoma"/>
                <a:sym typeface="Tahoma"/>
              </a:rPr>
              <a:t>Mike </a:t>
            </a:r>
            <a:r>
              <a:rPr lang="en-US" sz="1000" dirty="0" err="1" smtClean="0">
                <a:solidFill>
                  <a:schemeClr val="dk2"/>
                </a:solidFill>
                <a:latin typeface="+mn-lt"/>
                <a:ea typeface="Tahoma"/>
                <a:cs typeface="Tahoma"/>
                <a:sym typeface="Tahoma"/>
              </a:rPr>
              <a:t>Koozmin</a:t>
            </a:r>
            <a:r>
              <a:rPr lang="en-US" sz="1000" dirty="0" smtClean="0">
                <a:solidFill>
                  <a:schemeClr val="dk2"/>
                </a:solidFill>
                <a:latin typeface="+mn-lt"/>
                <a:ea typeface="Tahoma"/>
                <a:cs typeface="Tahoma"/>
                <a:sym typeface="Tahoma"/>
              </a:rPr>
              <a:t>/San Francisco Examiner</a:t>
            </a:r>
            <a:endParaRPr lang="en-US" sz="1000" dirty="0">
              <a:solidFill>
                <a:schemeClr val="dk2"/>
              </a:solidFill>
              <a:latin typeface="+mn-lt"/>
              <a:ea typeface="Tahoma"/>
              <a:cs typeface="Tahoma"/>
              <a:sym typeface="Tahom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Shape 1407"/>
          <p:cNvSpPr txBox="1">
            <a:spLocks noGrp="1"/>
          </p:cNvSpPr>
          <p:nvPr>
            <p:ph type="body" idx="1"/>
          </p:nvPr>
        </p:nvSpPr>
        <p:spPr>
          <a:xfrm>
            <a:off x="4544100" y="1722437"/>
            <a:ext cx="4142700" cy="4373700"/>
          </a:xfrm>
          <a:prstGeom prst="rect">
            <a:avLst/>
          </a:prstGeom>
        </p:spPr>
        <p:txBody>
          <a:bodyPr lIns="91425" tIns="91425" rIns="91425" bIns="91425" anchor="t" anchorCtr="0">
            <a:noAutofit/>
          </a:bodyPr>
          <a:lstStyle/>
          <a:p>
            <a:pPr marL="495300" indent="-457200">
              <a:spcBef>
                <a:spcPts val="0"/>
              </a:spcBef>
            </a:pPr>
            <a:r>
              <a:rPr lang="en-US" sz="3000" dirty="0">
                <a:latin typeface="Tahoma"/>
                <a:ea typeface="Tahoma"/>
                <a:cs typeface="Tahoma"/>
                <a:sym typeface="Tahoma"/>
              </a:rPr>
              <a:t>Calls may </a:t>
            </a:r>
            <a:r>
              <a:rPr lang="en-US" sz="3000" dirty="0" smtClean="0">
                <a:latin typeface="Tahoma"/>
                <a:ea typeface="Tahoma"/>
                <a:cs typeface="Tahoma"/>
                <a:sym typeface="Tahoma"/>
              </a:rPr>
              <a:t/>
            </a:r>
            <a:br>
              <a:rPr lang="en-US" sz="3000" dirty="0" smtClean="0">
                <a:latin typeface="Tahoma"/>
                <a:ea typeface="Tahoma"/>
                <a:cs typeface="Tahoma"/>
                <a:sym typeface="Tahoma"/>
              </a:rPr>
            </a:br>
            <a:r>
              <a:rPr lang="en-US" sz="3000" dirty="0" smtClean="0">
                <a:latin typeface="Tahoma"/>
                <a:ea typeface="Tahoma"/>
                <a:cs typeface="Tahoma"/>
                <a:sym typeface="Tahoma"/>
              </a:rPr>
              <a:t>be </a:t>
            </a:r>
            <a:r>
              <a:rPr lang="en-US" sz="3000" dirty="0">
                <a:latin typeface="Tahoma"/>
                <a:ea typeface="Tahoma"/>
                <a:cs typeface="Tahoma"/>
                <a:sym typeface="Tahoma"/>
              </a:rPr>
              <a:t>monitored </a:t>
            </a:r>
            <a:r>
              <a:rPr lang="en-US" sz="3000" dirty="0" smtClean="0">
                <a:latin typeface="Tahoma"/>
                <a:ea typeface="Tahoma"/>
                <a:cs typeface="Tahoma"/>
                <a:sym typeface="Tahoma"/>
              </a:rPr>
              <a:t/>
            </a:r>
            <a:br>
              <a:rPr lang="en-US" sz="3000" dirty="0" smtClean="0">
                <a:latin typeface="Tahoma"/>
                <a:ea typeface="Tahoma"/>
                <a:cs typeface="Tahoma"/>
                <a:sym typeface="Tahoma"/>
              </a:rPr>
            </a:br>
            <a:r>
              <a:rPr lang="en-US" sz="3000" dirty="0" smtClean="0">
                <a:latin typeface="Tahoma"/>
                <a:ea typeface="Tahoma"/>
                <a:cs typeface="Tahoma"/>
                <a:sym typeface="Tahoma"/>
              </a:rPr>
              <a:t>or </a:t>
            </a:r>
            <a:r>
              <a:rPr lang="en-US" sz="3000" dirty="0">
                <a:latin typeface="Tahoma"/>
                <a:ea typeface="Tahoma"/>
                <a:cs typeface="Tahoma"/>
                <a:sym typeface="Tahoma"/>
              </a:rPr>
              <a:t>recorded</a:t>
            </a:r>
          </a:p>
          <a:p>
            <a:pPr marL="495300" indent="-457200">
              <a:spcBef>
                <a:spcPts val="0"/>
              </a:spcBef>
            </a:pPr>
            <a:r>
              <a:rPr lang="en-US" sz="3000" dirty="0">
                <a:latin typeface="Tahoma"/>
                <a:ea typeface="Tahoma"/>
                <a:cs typeface="Tahoma"/>
                <a:sym typeface="Tahoma"/>
              </a:rPr>
              <a:t>Survivor may be in a public space</a:t>
            </a:r>
          </a:p>
          <a:p>
            <a:pPr marL="495300" indent="-457200">
              <a:spcBef>
                <a:spcPts val="0"/>
              </a:spcBef>
            </a:pPr>
            <a:r>
              <a:rPr lang="en-US" sz="3000" dirty="0" smtClean="0">
                <a:latin typeface="Tahoma"/>
                <a:ea typeface="Tahoma"/>
                <a:cs typeface="Tahoma"/>
                <a:sym typeface="Tahoma"/>
              </a:rPr>
              <a:t>Call times might be short and costly</a:t>
            </a:r>
            <a:endParaRPr lang="en-US" sz="3000" dirty="0">
              <a:latin typeface="Tahoma"/>
              <a:ea typeface="Tahoma"/>
              <a:cs typeface="Tahoma"/>
              <a:sym typeface="Tahoma"/>
            </a:endParaRPr>
          </a:p>
          <a:p>
            <a:pPr marL="495300" indent="-457200">
              <a:spcBef>
                <a:spcPts val="0"/>
              </a:spcBef>
            </a:pPr>
            <a:r>
              <a:rPr lang="en-US" sz="3000" dirty="0" smtClean="0">
                <a:latin typeface="Tahoma"/>
                <a:ea typeface="Tahoma"/>
                <a:cs typeface="Tahoma"/>
                <a:sym typeface="Tahoma"/>
              </a:rPr>
              <a:t>People might call with other concerns</a:t>
            </a:r>
          </a:p>
        </p:txBody>
      </p:sp>
      <p:sp>
        <p:nvSpPr>
          <p:cNvPr id="1408" name="Shape 140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Things to Consider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37" y="2343918"/>
            <a:ext cx="3967351" cy="2648207"/>
          </a:xfrm>
          <a:prstGeom prst="rect">
            <a:avLst/>
          </a:prstGeom>
        </p:spPr>
      </p:pic>
      <p:sp>
        <p:nvSpPr>
          <p:cNvPr id="3" name="Rectangle 2"/>
          <p:cNvSpPr/>
          <p:nvPr/>
        </p:nvSpPr>
        <p:spPr>
          <a:xfrm>
            <a:off x="386607" y="4950942"/>
            <a:ext cx="1734770" cy="246221"/>
          </a:xfrm>
          <a:prstGeom prst="rect">
            <a:avLst/>
          </a:prstGeom>
        </p:spPr>
        <p:txBody>
          <a:bodyPr wrap="none">
            <a:spAutoFit/>
          </a:bodyPr>
          <a:lstStyle/>
          <a:p>
            <a:pPr lvl="0"/>
            <a:r>
              <a:rPr lang="en-US" sz="1000" dirty="0" smtClean="0">
                <a:solidFill>
                  <a:schemeClr val="bg2"/>
                </a:solidFill>
              </a:rPr>
              <a:t>Just </a:t>
            </a:r>
            <a:r>
              <a:rPr lang="en-US" sz="1000" dirty="0">
                <a:solidFill>
                  <a:schemeClr val="bg2"/>
                </a:solidFill>
              </a:rPr>
              <a:t>Detention International</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 y="0"/>
            <a:ext cx="11764096" cy="6845011"/>
          </a:xfrm>
          <a:prstGeom prst="rect">
            <a:avLst/>
          </a:prstGeom>
        </p:spPr>
      </p:pic>
      <p:sp>
        <p:nvSpPr>
          <p:cNvPr id="5" name="Shape 1416"/>
          <p:cNvSpPr/>
          <p:nvPr/>
        </p:nvSpPr>
        <p:spPr>
          <a:xfrm>
            <a:off x="0" y="184625"/>
            <a:ext cx="4696800" cy="1447800"/>
          </a:xfrm>
          <a:prstGeom prst="rect">
            <a:avLst/>
          </a:prstGeom>
          <a:solidFill>
            <a:srgbClr val="E18613">
              <a:alpha val="77650"/>
            </a:srgbClr>
          </a:solidFill>
          <a:ln>
            <a:noFill/>
          </a:ln>
        </p:spPr>
        <p:txBody>
          <a:bodyPr lIns="91425" tIns="45700" rIns="91425" bIns="45700" anchor="ctr" anchorCtr="0">
            <a:noAutofit/>
          </a:bodyPr>
          <a:lstStyle/>
          <a:p>
            <a:pPr marL="0" marR="0" lvl="0" indent="0" algn="ctr" rtl="0">
              <a:spcBef>
                <a:spcPts val="0"/>
              </a:spcBef>
              <a:buNone/>
            </a:pPr>
            <a:endParaRPr sz="1800">
              <a:solidFill>
                <a:srgbClr val="4C4C44"/>
              </a:solidFill>
              <a:latin typeface="Calibri"/>
              <a:ea typeface="Calibri"/>
              <a:cs typeface="Calibri"/>
              <a:sym typeface="Calibri"/>
            </a:endParaRPr>
          </a:p>
        </p:txBody>
      </p:sp>
      <p:sp>
        <p:nvSpPr>
          <p:cNvPr id="6" name="Shape 1417"/>
          <p:cNvSpPr txBox="1"/>
          <p:nvPr/>
        </p:nvSpPr>
        <p:spPr>
          <a:xfrm>
            <a:off x="12789" y="215798"/>
            <a:ext cx="4931400" cy="1323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dirty="0">
                <a:solidFill>
                  <a:schemeClr val="lt1"/>
                </a:solidFill>
                <a:latin typeface="Verdana"/>
                <a:ea typeface="Verdana"/>
                <a:cs typeface="Verdana"/>
                <a:sym typeface="Verdana"/>
              </a:rPr>
              <a:t>Scenario:</a:t>
            </a:r>
          </a:p>
          <a:p>
            <a:pPr marL="0" marR="0" lvl="0" indent="0" algn="l" rtl="0">
              <a:spcBef>
                <a:spcPts val="0"/>
              </a:spcBef>
              <a:buSzPct val="25000"/>
              <a:buNone/>
            </a:pPr>
            <a:r>
              <a:rPr lang="en-US" sz="4000" b="1" dirty="0">
                <a:solidFill>
                  <a:schemeClr val="lt1"/>
                </a:solidFill>
                <a:latin typeface="Verdana"/>
                <a:ea typeface="Verdana"/>
                <a:cs typeface="Verdana"/>
                <a:sym typeface="Verdana"/>
              </a:rPr>
              <a:t>Crisis Line Call</a:t>
            </a:r>
          </a:p>
        </p:txBody>
      </p:sp>
      <p:sp>
        <p:nvSpPr>
          <p:cNvPr id="7" name="Rectangle 6"/>
          <p:cNvSpPr/>
          <p:nvPr/>
        </p:nvSpPr>
        <p:spPr>
          <a:xfrm>
            <a:off x="-32379" y="6584598"/>
            <a:ext cx="5643001" cy="246221"/>
          </a:xfrm>
          <a:prstGeom prst="rect">
            <a:avLst/>
          </a:prstGeom>
        </p:spPr>
        <p:txBody>
          <a:bodyPr wrap="square">
            <a:spAutoFit/>
          </a:bodyPr>
          <a:lstStyle/>
          <a:p>
            <a:r>
              <a:rPr lang="en-US" sz="1000" dirty="0" smtClean="0">
                <a:solidFill>
                  <a:schemeClr val="bg1"/>
                </a:solidFill>
                <a:latin typeface="Arial" panose="020B0604020202020204" pitchFamily="34" charset="0"/>
              </a:rPr>
              <a:t>Elaine Thompson/AP Photo</a:t>
            </a:r>
            <a:endParaRPr lang="en-US" sz="1000" dirty="0">
              <a:solidFill>
                <a:schemeClr val="bg1"/>
              </a:solidFill>
            </a:endParaRPr>
          </a:p>
        </p:txBody>
      </p:sp>
    </p:spTree>
    <p:extLst>
      <p:ext uri="{BB962C8B-B14F-4D97-AF65-F5344CB8AC3E}">
        <p14:creationId xmlns:p14="http://schemas.microsoft.com/office/powerpoint/2010/main" val="41480199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1423" name="Shape 1423" descr="https://static01.nyt.com/images/2012/08/29/nyregion/EVIDENCE/EVIDENCE-popup.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424" name="Shape 1424"/>
          <p:cNvSpPr txBox="1">
            <a:spLocks noGrp="1"/>
          </p:cNvSpPr>
          <p:nvPr>
            <p:ph type="title" idx="4294967295"/>
          </p:nvPr>
        </p:nvSpPr>
        <p:spPr>
          <a:xfrm>
            <a:off x="509972" y="457935"/>
            <a:ext cx="7104600" cy="9546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000" b="1" i="0" u="none" strike="noStrike" cap="none">
                <a:solidFill>
                  <a:schemeClr val="lt1"/>
                </a:solidFill>
                <a:latin typeface="Tahoma"/>
                <a:ea typeface="Tahoma"/>
                <a:cs typeface="Tahoma"/>
                <a:sym typeface="Tahoma"/>
              </a:rPr>
              <a:t>Scenario Exercise</a:t>
            </a:r>
          </a:p>
        </p:txBody>
      </p:sp>
      <p:sp>
        <p:nvSpPr>
          <p:cNvPr id="1425" name="Shape 1425"/>
          <p:cNvSpPr/>
          <p:nvPr/>
        </p:nvSpPr>
        <p:spPr>
          <a:xfrm>
            <a:off x="509974" y="1412525"/>
            <a:ext cx="7384500" cy="4896000"/>
          </a:xfrm>
          <a:prstGeom prst="rect">
            <a:avLst/>
          </a:prstGeom>
          <a:solidFill>
            <a:schemeClr val="lt1">
              <a:alpha val="86670"/>
            </a:schemeClr>
          </a:solidFill>
          <a:ln>
            <a:noFill/>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26" name="Shape 1426"/>
          <p:cNvSpPr txBox="1">
            <a:spLocks noGrp="1"/>
          </p:cNvSpPr>
          <p:nvPr>
            <p:ph type="body" idx="4294967295"/>
          </p:nvPr>
        </p:nvSpPr>
        <p:spPr>
          <a:xfrm>
            <a:off x="509975" y="1412525"/>
            <a:ext cx="7384500" cy="4896000"/>
          </a:xfrm>
          <a:prstGeom prst="rect">
            <a:avLst/>
          </a:prstGeom>
          <a:noFill/>
          <a:ln>
            <a:noFill/>
          </a:ln>
        </p:spPr>
        <p:txBody>
          <a:bodyPr lIns="91425" tIns="45700" rIns="91425" bIns="45700" anchor="t" anchorCtr="0">
            <a:noAutofit/>
          </a:bodyPr>
          <a:lstStyle/>
          <a:p>
            <a:pPr marL="0" marR="0" lvl="0" indent="0" algn="l" rtl="0">
              <a:spcBef>
                <a:spcPts val="1200"/>
              </a:spcBef>
              <a:spcAft>
                <a:spcPts val="0"/>
              </a:spcAft>
              <a:buClr>
                <a:srgbClr val="4C4C44"/>
              </a:buClr>
              <a:buSzPct val="25000"/>
              <a:buFont typeface="Arial"/>
              <a:buNone/>
            </a:pPr>
            <a:r>
              <a:rPr lang="en-US" sz="3000">
                <a:solidFill>
                  <a:schemeClr val="dk2"/>
                </a:solidFill>
                <a:latin typeface="Tahoma"/>
                <a:ea typeface="Tahoma"/>
                <a:cs typeface="Tahoma"/>
                <a:sym typeface="Tahoma"/>
              </a:rPr>
              <a:t>You are working a crisis line shift when you receive a call from a detention facility. You can hear people talking in the background. The caller seems distressed and tells you that his cellmate has been stealing his things. He also tells you that he is innocent and shouldn’t be in prison and asks for your help.</a:t>
            </a:r>
          </a:p>
          <a:p>
            <a:pPr marL="0" marR="0" lvl="0" indent="0" algn="l" rtl="0">
              <a:spcBef>
                <a:spcPts val="1200"/>
              </a:spcBef>
              <a:spcAft>
                <a:spcPts val="0"/>
              </a:spcAft>
              <a:buClr>
                <a:srgbClr val="4C4C44"/>
              </a:buClr>
              <a:buSzPct val="25000"/>
              <a:buFont typeface="Arial"/>
              <a:buNone/>
            </a:pPr>
            <a:r>
              <a:rPr lang="en-US" sz="3000" i="1">
                <a:solidFill>
                  <a:schemeClr val="dk2"/>
                </a:solidFill>
                <a:latin typeface="Tahoma"/>
                <a:ea typeface="Tahoma"/>
                <a:cs typeface="Tahoma"/>
                <a:sym typeface="Tahoma"/>
              </a:rPr>
              <a:t>What do you tell this caller?  </a:t>
            </a:r>
          </a:p>
        </p:txBody>
      </p:sp>
      <p:sp>
        <p:nvSpPr>
          <p:cNvPr id="2" name="Rectangle 1"/>
          <p:cNvSpPr/>
          <p:nvPr/>
        </p:nvSpPr>
        <p:spPr>
          <a:xfrm>
            <a:off x="0" y="6611779"/>
            <a:ext cx="6834314" cy="246221"/>
          </a:xfrm>
          <a:prstGeom prst="rect">
            <a:avLst/>
          </a:prstGeom>
        </p:spPr>
        <p:txBody>
          <a:bodyPr wrap="square">
            <a:spAutoFit/>
          </a:bodyPr>
          <a:lstStyle/>
          <a:p>
            <a:pPr lvl="0"/>
            <a:r>
              <a:rPr lang="en-US" sz="1000" dirty="0" smtClean="0">
                <a:solidFill>
                  <a:srgbClr val="F3F3F3"/>
                </a:solidFill>
              </a:rPr>
              <a:t>Robert </a:t>
            </a:r>
            <a:r>
              <a:rPr lang="en-US" sz="1000" dirty="0">
                <a:solidFill>
                  <a:srgbClr val="F3F3F3"/>
                </a:solidFill>
              </a:rPr>
              <a:t>Stolarik/The New York Times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Shape 1432"/>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Challenges</a:t>
            </a:r>
          </a:p>
        </p:txBody>
      </p:sp>
      <p:sp>
        <p:nvSpPr>
          <p:cNvPr id="1433" name="Shape 1433"/>
          <p:cNvSpPr txBox="1">
            <a:spLocks noGrp="1"/>
          </p:cNvSpPr>
          <p:nvPr>
            <p:ph type="body" idx="1"/>
          </p:nvPr>
        </p:nvSpPr>
        <p:spPr>
          <a:xfrm>
            <a:off x="457200" y="1774225"/>
            <a:ext cx="3505200" cy="4373700"/>
          </a:xfrm>
          <a:prstGeom prst="rect">
            <a:avLst/>
          </a:prstGeom>
          <a:noFill/>
          <a:ln>
            <a:noFill/>
          </a:ln>
        </p:spPr>
        <p:txBody>
          <a:bodyPr lIns="91425" tIns="45700" rIns="91425" bIns="45700" anchor="t" anchorCtr="0">
            <a:noAutofit/>
          </a:bodyPr>
          <a:lstStyle/>
          <a:p>
            <a:pPr marL="457200" indent="-457200">
              <a:spcBef>
                <a:spcPts val="1800"/>
              </a:spcBef>
            </a:pPr>
            <a:r>
              <a:rPr lang="en-US" sz="3000" dirty="0" smtClean="0">
                <a:latin typeface="Tahoma"/>
                <a:ea typeface="Tahoma"/>
                <a:cs typeface="Tahoma"/>
                <a:sym typeface="Tahoma"/>
              </a:rPr>
              <a:t>Confidentiality</a:t>
            </a:r>
          </a:p>
          <a:p>
            <a:pPr marL="457200" indent="-457200">
              <a:spcBef>
                <a:spcPts val="1800"/>
              </a:spcBef>
            </a:pPr>
            <a:r>
              <a:rPr lang="en-US" sz="3000" dirty="0" smtClean="0">
                <a:solidFill>
                  <a:schemeClr val="dk2"/>
                </a:solidFill>
                <a:latin typeface="Tahoma"/>
                <a:ea typeface="Tahoma"/>
                <a:cs typeface="Tahoma"/>
                <a:sym typeface="Tahoma"/>
              </a:rPr>
              <a:t>Lack </a:t>
            </a:r>
            <a:r>
              <a:rPr lang="en-US" sz="3000" dirty="0">
                <a:solidFill>
                  <a:schemeClr val="dk2"/>
                </a:solidFill>
                <a:latin typeface="Tahoma"/>
                <a:ea typeface="Tahoma"/>
                <a:cs typeface="Tahoma"/>
                <a:sym typeface="Tahoma"/>
              </a:rPr>
              <a:t>of disclosure</a:t>
            </a:r>
          </a:p>
          <a:p>
            <a:pPr marL="457200" indent="-457200">
              <a:spcBef>
                <a:spcPts val="1800"/>
              </a:spcBef>
            </a:pPr>
            <a:r>
              <a:rPr lang="en-US" sz="3000" dirty="0" smtClean="0">
                <a:latin typeface="Tahoma"/>
                <a:ea typeface="Tahoma"/>
                <a:cs typeface="Tahoma"/>
                <a:sym typeface="Tahoma"/>
              </a:rPr>
              <a:t>Needs </a:t>
            </a:r>
            <a:r>
              <a:rPr lang="en-US" sz="3000" dirty="0">
                <a:latin typeface="Tahoma"/>
                <a:ea typeface="Tahoma"/>
                <a:cs typeface="Tahoma"/>
                <a:sym typeface="Tahoma"/>
              </a:rPr>
              <a:t>services beyond the scope</a:t>
            </a:r>
          </a:p>
          <a:p>
            <a:pPr marL="342900" marR="0" lvl="0" indent="-342900" algn="l" rtl="0">
              <a:spcBef>
                <a:spcPts val="1800"/>
              </a:spcBef>
              <a:spcAft>
                <a:spcPts val="0"/>
              </a:spcAft>
              <a:buClr>
                <a:srgbClr val="4C4C44"/>
              </a:buClr>
              <a:buSzPct val="100000"/>
              <a:buFont typeface="Arial"/>
              <a:buNone/>
            </a:pPr>
            <a:endParaRPr sz="3000" b="0" i="0" u="none" strike="noStrike" cap="none" dirty="0">
              <a:solidFill>
                <a:srgbClr val="4C4C44"/>
              </a:solidFill>
              <a:latin typeface="Tahoma"/>
              <a:ea typeface="Tahoma"/>
              <a:cs typeface="Tahoma"/>
              <a:sym typeface="Tahoma"/>
            </a:endParaRPr>
          </a:p>
          <a:p>
            <a:pPr marL="342900" marR="0" lvl="0" indent="-342900" algn="l" rtl="0">
              <a:spcBef>
                <a:spcPts val="18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a:p>
            <a:pPr marL="342900" marR="0" lvl="0" indent="-342900" algn="l" rtl="0">
              <a:spcBef>
                <a:spcPts val="1800"/>
              </a:spcBef>
              <a:spcAft>
                <a:spcPts val="0"/>
              </a:spcAft>
              <a:buClr>
                <a:srgbClr val="4C4C44"/>
              </a:buClr>
              <a:buSzPct val="100000"/>
              <a:buFont typeface="Arial"/>
              <a:buNone/>
            </a:pPr>
            <a:endParaRPr sz="2800" b="0" i="0" u="none" strike="noStrike" cap="none" dirty="0">
              <a:solidFill>
                <a:srgbClr val="4C4C44"/>
              </a:solidFill>
              <a:latin typeface="Tahoma"/>
              <a:ea typeface="Tahoma"/>
              <a:cs typeface="Tahoma"/>
              <a:sym typeface="Tahoma"/>
            </a:endParaRPr>
          </a:p>
        </p:txBody>
      </p:sp>
      <p:pic>
        <p:nvPicPr>
          <p:cNvPr id="1434" name="Shape 1434" descr="http://www.sfexaminer.com/imager/jail-phone/b/big/2821880/36c6/Jails0613.jpg"/>
          <p:cNvPicPr preferRelativeResize="0"/>
          <p:nvPr/>
        </p:nvPicPr>
        <p:blipFill rotWithShape="1">
          <a:blip r:embed="rId3">
            <a:alphaModFix/>
          </a:blip>
          <a:srcRect/>
          <a:stretch/>
        </p:blipFill>
        <p:spPr>
          <a:xfrm>
            <a:off x="4495800" y="1905000"/>
            <a:ext cx="4191000" cy="2793900"/>
          </a:xfrm>
          <a:prstGeom prst="rect">
            <a:avLst/>
          </a:prstGeom>
          <a:noFill/>
          <a:ln>
            <a:noFill/>
          </a:ln>
        </p:spPr>
      </p:pic>
      <p:sp>
        <p:nvSpPr>
          <p:cNvPr id="2" name="Rectangle 1"/>
          <p:cNvSpPr/>
          <p:nvPr/>
        </p:nvSpPr>
        <p:spPr>
          <a:xfrm>
            <a:off x="4414465" y="4651602"/>
            <a:ext cx="3310522" cy="307777"/>
          </a:xfrm>
          <a:prstGeom prst="rect">
            <a:avLst/>
          </a:prstGeom>
        </p:spPr>
        <p:txBody>
          <a:bodyPr wrap="none">
            <a:spAutoFit/>
          </a:bodyPr>
          <a:lstStyle/>
          <a:p>
            <a:pPr lvl="0">
              <a:buSzPct val="25000"/>
            </a:pPr>
            <a:r>
              <a:rPr lang="en-US" dirty="0">
                <a:solidFill>
                  <a:schemeClr val="dk2"/>
                </a:solidFill>
                <a:ea typeface="Tahoma"/>
                <a:cs typeface="Tahoma"/>
                <a:sym typeface="Tahoma"/>
              </a:rPr>
              <a:t>Mike </a:t>
            </a:r>
            <a:r>
              <a:rPr lang="en-US" dirty="0" err="1">
                <a:solidFill>
                  <a:schemeClr val="dk2"/>
                </a:solidFill>
                <a:ea typeface="Tahoma"/>
                <a:cs typeface="Tahoma"/>
                <a:sym typeface="Tahoma"/>
              </a:rPr>
              <a:t>Koozmin</a:t>
            </a:r>
            <a:r>
              <a:rPr lang="en-US" dirty="0">
                <a:solidFill>
                  <a:schemeClr val="dk2"/>
                </a:solidFill>
                <a:ea typeface="Tahoma"/>
                <a:cs typeface="Tahoma"/>
                <a:sym typeface="Tahoma"/>
              </a:rPr>
              <a:t>/San Francisco Examiner</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Shape 144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How to Respond</a:t>
            </a:r>
          </a:p>
        </p:txBody>
      </p:sp>
      <p:sp>
        <p:nvSpPr>
          <p:cNvPr id="1442" name="Shape 1442"/>
          <p:cNvSpPr txBox="1">
            <a:spLocks noGrp="1"/>
          </p:cNvSpPr>
          <p:nvPr>
            <p:ph type="body" idx="1"/>
          </p:nvPr>
        </p:nvSpPr>
        <p:spPr>
          <a:xfrm>
            <a:off x="457200" y="1752600"/>
            <a:ext cx="4015800" cy="4370700"/>
          </a:xfrm>
          <a:prstGeom prst="rect">
            <a:avLst/>
          </a:prstGeom>
        </p:spPr>
        <p:txBody>
          <a:bodyPr lIns="91425" tIns="91425" rIns="91425" bIns="91425" anchor="t" anchorCtr="0">
            <a:noAutofit/>
          </a:bodyPr>
          <a:lstStyle/>
          <a:p>
            <a:pPr marL="495300" indent="-457200">
              <a:spcBef>
                <a:spcPts val="0"/>
              </a:spcBef>
              <a:spcAft>
                <a:spcPts val="1000"/>
              </a:spcAft>
            </a:pPr>
            <a:r>
              <a:rPr lang="en-US" sz="3000" dirty="0">
                <a:latin typeface="Tahoma"/>
                <a:ea typeface="Tahoma"/>
                <a:cs typeface="Tahoma"/>
                <a:sym typeface="Tahoma"/>
              </a:rPr>
              <a:t>Review rape crisis center services</a:t>
            </a:r>
          </a:p>
          <a:p>
            <a:pPr marL="495300" indent="-457200">
              <a:spcBef>
                <a:spcPts val="0"/>
              </a:spcBef>
              <a:spcAft>
                <a:spcPts val="1000"/>
              </a:spcAft>
            </a:pPr>
            <a:r>
              <a:rPr lang="en-US" sz="3000" dirty="0">
                <a:latin typeface="Tahoma"/>
                <a:ea typeface="Tahoma"/>
                <a:cs typeface="Tahoma"/>
                <a:sym typeface="Tahoma"/>
              </a:rPr>
              <a:t>Offer appropriate resources if available</a:t>
            </a:r>
          </a:p>
          <a:p>
            <a:pPr marL="495300" indent="-457200">
              <a:spcBef>
                <a:spcPts val="0"/>
              </a:spcBef>
              <a:spcAft>
                <a:spcPts val="1000"/>
              </a:spcAft>
            </a:pPr>
            <a:r>
              <a:rPr lang="en-US" sz="3000" dirty="0" smtClean="0">
                <a:latin typeface="Tahoma"/>
                <a:ea typeface="Tahoma"/>
                <a:cs typeface="Tahoma"/>
                <a:sym typeface="Tahoma"/>
              </a:rPr>
              <a:t>Remember that the caller </a:t>
            </a:r>
            <a:r>
              <a:rPr lang="en-US" sz="3000" dirty="0">
                <a:latin typeface="Tahoma"/>
                <a:ea typeface="Tahoma"/>
                <a:cs typeface="Tahoma"/>
                <a:sym typeface="Tahoma"/>
              </a:rPr>
              <a:t>may be </a:t>
            </a:r>
            <a:br>
              <a:rPr lang="en-US" sz="3000" dirty="0">
                <a:latin typeface="Tahoma"/>
                <a:ea typeface="Tahoma"/>
                <a:cs typeface="Tahoma"/>
                <a:sym typeface="Tahoma"/>
              </a:rPr>
            </a:br>
            <a:r>
              <a:rPr lang="en-US" sz="3000" dirty="0">
                <a:latin typeface="Tahoma"/>
                <a:ea typeface="Tahoma"/>
                <a:cs typeface="Tahoma"/>
                <a:sym typeface="Tahoma"/>
              </a:rPr>
              <a:t>a survivor</a:t>
            </a:r>
          </a:p>
          <a:p>
            <a:pPr marL="0" lvl="0" indent="0" rtl="0">
              <a:spcBef>
                <a:spcPts val="0"/>
              </a:spcBef>
              <a:buNone/>
            </a:pPr>
            <a:endParaRPr sz="3000" dirty="0">
              <a:latin typeface="Tahoma"/>
              <a:ea typeface="Tahoma"/>
              <a:cs typeface="Tahoma"/>
              <a:sym typeface="Tahoma"/>
            </a:endParaRPr>
          </a:p>
        </p:txBody>
      </p:sp>
      <p:pic>
        <p:nvPicPr>
          <p:cNvPr id="1443" name="Shape 1443"/>
          <p:cNvPicPr preferRelativeResize="0"/>
          <p:nvPr/>
        </p:nvPicPr>
        <p:blipFill>
          <a:blip r:embed="rId3">
            <a:alphaModFix/>
          </a:blip>
          <a:stretch>
            <a:fillRect/>
          </a:stretch>
        </p:blipFill>
        <p:spPr>
          <a:xfrm>
            <a:off x="4671000" y="2312225"/>
            <a:ext cx="4015800" cy="1940974"/>
          </a:xfrm>
          <a:prstGeom prst="rect">
            <a:avLst/>
          </a:prstGeom>
          <a:noFill/>
          <a:ln>
            <a:noFill/>
          </a:ln>
        </p:spPr>
      </p:pic>
      <p:sp>
        <p:nvSpPr>
          <p:cNvPr id="5" name="Rectangle 4"/>
          <p:cNvSpPr/>
          <p:nvPr/>
        </p:nvSpPr>
        <p:spPr>
          <a:xfrm>
            <a:off x="4579871" y="4214533"/>
            <a:ext cx="2424062" cy="246221"/>
          </a:xfrm>
          <a:prstGeom prst="rect">
            <a:avLst/>
          </a:prstGeom>
        </p:spPr>
        <p:txBody>
          <a:bodyPr wrap="none">
            <a:spAutoFit/>
          </a:bodyPr>
          <a:lstStyle/>
          <a:p>
            <a:pPr lvl="0">
              <a:buSzPct val="25000"/>
            </a:pPr>
            <a:r>
              <a:rPr lang="en-US" sz="1000" dirty="0" smtClean="0">
                <a:solidFill>
                  <a:schemeClr val="dk2"/>
                </a:solidFill>
                <a:latin typeface="+mn-lt"/>
                <a:ea typeface="Tahoma"/>
                <a:cs typeface="Tahoma"/>
                <a:sym typeface="Tahoma"/>
              </a:rPr>
              <a:t>Katie Gandy/The Charleston City Paper</a:t>
            </a:r>
            <a:endParaRPr lang="en-US" sz="1000" dirty="0">
              <a:solidFill>
                <a:schemeClr val="dk2"/>
              </a:solidFill>
              <a:latin typeface="+mn-lt"/>
              <a:ea typeface="Tahoma"/>
              <a:cs typeface="Tahoma"/>
              <a:sym typeface="Tahoma"/>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607" y="1314341"/>
            <a:ext cx="7518786" cy="4229317"/>
          </a:xfrm>
          <a:prstGeom prst="rect">
            <a:avLst/>
          </a:prstGeom>
        </p:spPr>
      </p:pic>
    </p:spTree>
    <p:extLst>
      <p:ext uri="{BB962C8B-B14F-4D97-AF65-F5344CB8AC3E}">
        <p14:creationId xmlns:p14="http://schemas.microsoft.com/office/powerpoint/2010/main" val="7185190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pic>
        <p:nvPicPr>
          <p:cNvPr id="1449" name="Shape 1449" descr="P:\Communications\Images\Survivor Images\Kerri Cecil\kerri_cecil5.jpg"/>
          <p:cNvPicPr preferRelativeResize="0"/>
          <p:nvPr/>
        </p:nvPicPr>
        <p:blipFill rotWithShape="1">
          <a:blip r:embed="rId3">
            <a:alphaModFix/>
          </a:blip>
          <a:srcRect r="10936"/>
          <a:stretch/>
        </p:blipFill>
        <p:spPr>
          <a:xfrm flipH="1">
            <a:off x="4953000" y="990600"/>
            <a:ext cx="3962400" cy="4449000"/>
          </a:xfrm>
          <a:prstGeom prst="rect">
            <a:avLst/>
          </a:prstGeom>
          <a:noFill/>
          <a:ln>
            <a:noFill/>
          </a:ln>
        </p:spPr>
      </p:pic>
      <p:sp>
        <p:nvSpPr>
          <p:cNvPr id="1450" name="Shape 1450"/>
          <p:cNvSpPr/>
          <p:nvPr/>
        </p:nvSpPr>
        <p:spPr>
          <a:xfrm>
            <a:off x="304800" y="762000"/>
            <a:ext cx="4495800" cy="5401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000" b="1">
                <a:solidFill>
                  <a:srgbClr val="4C4C44"/>
                </a:solidFill>
                <a:latin typeface="Tahoma"/>
                <a:ea typeface="Tahoma"/>
                <a:cs typeface="Tahoma"/>
                <a:sym typeface="Tahoma"/>
              </a:rPr>
              <a:t>“Thank you for helping me realize I, too, am a person and I didn't deserve the treatment I received. Thank you for helping me realize I have a voice and that there are people willing to listen to me."</a:t>
            </a:r>
          </a:p>
          <a:p>
            <a:pPr marL="0" marR="0" lvl="0" indent="0" algn="l" rtl="0">
              <a:spcBef>
                <a:spcPts val="0"/>
              </a:spcBef>
              <a:spcAft>
                <a:spcPts val="0"/>
              </a:spcAft>
              <a:buSzPct val="25000"/>
              <a:buNone/>
            </a:pPr>
            <a:r>
              <a:rPr lang="en-US" sz="2300" b="0" i="0" u="none" strike="noStrike" cap="none">
                <a:solidFill>
                  <a:srgbClr val="4C4C44"/>
                </a:solidFill>
                <a:latin typeface="Tahoma"/>
                <a:ea typeface="Tahoma"/>
                <a:cs typeface="Tahoma"/>
                <a:sym typeface="Tahoma"/>
              </a:rPr>
              <a:t> </a:t>
            </a:r>
            <a:r>
              <a:rPr lang="en-US" sz="2500" b="0" i="0" u="none" strike="noStrike" cap="none">
                <a:solidFill>
                  <a:srgbClr val="4C4C44"/>
                </a:solidFill>
                <a:latin typeface="Tahoma"/>
                <a:ea typeface="Tahoma"/>
                <a:cs typeface="Tahoma"/>
                <a:sym typeface="Tahoma"/>
              </a:rPr>
              <a:t> </a:t>
            </a:r>
          </a:p>
          <a:p>
            <a:pPr marL="0" marR="0" lvl="0" indent="0" algn="r" rtl="0">
              <a:lnSpc>
                <a:spcPct val="100000"/>
              </a:lnSpc>
              <a:spcBef>
                <a:spcPts val="0"/>
              </a:spcBef>
              <a:spcAft>
                <a:spcPts val="0"/>
              </a:spcAft>
              <a:buClr>
                <a:srgbClr val="4C4C44"/>
              </a:buClr>
              <a:buSzPct val="25000"/>
              <a:buFont typeface="Tahoma"/>
              <a:buNone/>
            </a:pPr>
            <a:r>
              <a:rPr lang="en-US" sz="2000" b="0" i="0" u="none" strike="noStrike" cap="none">
                <a:solidFill>
                  <a:srgbClr val="4C4C44"/>
                </a:solidFill>
                <a:latin typeface="Tahoma"/>
                <a:ea typeface="Tahoma"/>
                <a:cs typeface="Tahoma"/>
                <a:sym typeface="Tahoma"/>
              </a:rPr>
              <a:t>— Kerri Cecil, a prisoner rape survivor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Shape 445" descr="Selfcare Umbrella"/>
          <p:cNvPicPr preferRelativeResize="0"/>
          <p:nvPr/>
        </p:nvPicPr>
        <p:blipFill rotWithShape="1">
          <a:blip r:embed="rId3">
            <a:alphaModFix/>
          </a:blip>
          <a:srcRect/>
          <a:stretch/>
        </p:blipFill>
        <p:spPr>
          <a:xfrm>
            <a:off x="1447800" y="1219200"/>
            <a:ext cx="6118800" cy="4191000"/>
          </a:xfrm>
          <a:prstGeom prst="rect">
            <a:avLst/>
          </a:prstGeom>
          <a:noFill/>
          <a:ln>
            <a:noFill/>
          </a:ln>
        </p:spPr>
      </p:pic>
      <p:sp>
        <p:nvSpPr>
          <p:cNvPr id="2" name="TextBox 1"/>
          <p:cNvSpPr txBox="1"/>
          <p:nvPr/>
        </p:nvSpPr>
        <p:spPr>
          <a:xfrm>
            <a:off x="1358802" y="5379239"/>
            <a:ext cx="2345243" cy="246221"/>
          </a:xfrm>
          <a:prstGeom prst="rect">
            <a:avLst/>
          </a:prstGeom>
          <a:noFill/>
        </p:spPr>
        <p:txBody>
          <a:bodyPr wrap="square" rtlCol="0">
            <a:spAutoFit/>
          </a:bodyPr>
          <a:lstStyle/>
          <a:p>
            <a:r>
              <a:rPr lang="en-US" sz="1000" dirty="0"/>
              <a:t>© Julie </a:t>
            </a:r>
            <a:r>
              <a:rPr lang="en-US" sz="1000" dirty="0" err="1"/>
              <a:t>Fei</a:t>
            </a:r>
            <a:r>
              <a:rPr lang="en-US" sz="1000" dirty="0"/>
              <a:t>-Fan </a:t>
            </a:r>
            <a:r>
              <a:rPr lang="en-US" sz="1000" dirty="0" err="1"/>
              <a:t>Balzer</a:t>
            </a:r>
            <a:r>
              <a:rPr lang="en-US" sz="1000" dirty="0"/>
              <a:t> </a:t>
            </a:r>
          </a:p>
        </p:txBody>
      </p:sp>
    </p:spTree>
    <p:extLst>
      <p:ext uri="{BB962C8B-B14F-4D97-AF65-F5344CB8AC3E}">
        <p14:creationId xmlns:p14="http://schemas.microsoft.com/office/powerpoint/2010/main" val="34857434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Shape 1456"/>
          <p:cNvSpPr txBox="1">
            <a:spLocks noGrp="1"/>
          </p:cNvSpPr>
          <p:nvPr>
            <p:ph type="body" idx="1"/>
          </p:nvPr>
        </p:nvSpPr>
        <p:spPr>
          <a:xfrm>
            <a:off x="457200" y="1671950"/>
            <a:ext cx="4558500" cy="4454400"/>
          </a:xfrm>
          <a:prstGeom prst="rect">
            <a:avLst/>
          </a:prstGeom>
        </p:spPr>
        <p:txBody>
          <a:bodyPr lIns="91425" tIns="91425" rIns="91425" bIns="91425" anchor="t" anchorCtr="0">
            <a:noAutofit/>
          </a:bodyPr>
          <a:lstStyle/>
          <a:p>
            <a:pPr marL="508000" indent="-457200">
              <a:spcBef>
                <a:spcPts val="0"/>
              </a:spcBef>
              <a:spcAft>
                <a:spcPts val="1000"/>
              </a:spcAft>
            </a:pPr>
            <a:r>
              <a:rPr lang="en-US" sz="2800" dirty="0" smtClean="0">
                <a:latin typeface="Tahoma"/>
                <a:ea typeface="Tahoma"/>
                <a:cs typeface="Tahoma"/>
                <a:sym typeface="Tahoma"/>
              </a:rPr>
              <a:t>Remember </a:t>
            </a:r>
            <a:r>
              <a:rPr lang="en-US" sz="2800" dirty="0">
                <a:latin typeface="Tahoma"/>
                <a:ea typeface="Tahoma"/>
                <a:cs typeface="Tahoma"/>
                <a:sym typeface="Tahoma"/>
              </a:rPr>
              <a:t>i</a:t>
            </a:r>
            <a:r>
              <a:rPr lang="en-US" sz="2800" dirty="0" smtClean="0">
                <a:latin typeface="Tahoma"/>
                <a:ea typeface="Tahoma"/>
                <a:cs typeface="Tahoma"/>
                <a:sym typeface="Tahoma"/>
              </a:rPr>
              <a:t>ncarcerated </a:t>
            </a:r>
            <a:r>
              <a:rPr lang="en-US" sz="2800" dirty="0">
                <a:latin typeface="Tahoma"/>
                <a:ea typeface="Tahoma"/>
                <a:cs typeface="Tahoma"/>
                <a:sym typeface="Tahoma"/>
              </a:rPr>
              <a:t>survivors need the skills you already have </a:t>
            </a:r>
          </a:p>
          <a:p>
            <a:pPr marL="508000" indent="-457200">
              <a:spcBef>
                <a:spcPts val="0"/>
              </a:spcBef>
              <a:spcAft>
                <a:spcPts val="1000"/>
              </a:spcAft>
            </a:pPr>
            <a:r>
              <a:rPr lang="en-US" sz="2800" dirty="0">
                <a:latin typeface="Tahoma"/>
                <a:ea typeface="Tahoma"/>
                <a:cs typeface="Tahoma"/>
                <a:sym typeface="Tahoma"/>
              </a:rPr>
              <a:t>Be patient, consistent </a:t>
            </a:r>
            <a:br>
              <a:rPr lang="en-US" sz="2800" dirty="0">
                <a:latin typeface="Tahoma"/>
                <a:ea typeface="Tahoma"/>
                <a:cs typeface="Tahoma"/>
                <a:sym typeface="Tahoma"/>
              </a:rPr>
            </a:br>
            <a:r>
              <a:rPr lang="en-US" sz="2800" dirty="0">
                <a:latin typeface="Tahoma"/>
                <a:ea typeface="Tahoma"/>
                <a:cs typeface="Tahoma"/>
                <a:sym typeface="Tahoma"/>
              </a:rPr>
              <a:t>and persistent</a:t>
            </a:r>
          </a:p>
          <a:p>
            <a:pPr marL="508000" indent="-457200">
              <a:spcBef>
                <a:spcPts val="0"/>
              </a:spcBef>
              <a:spcAft>
                <a:spcPts val="1000"/>
              </a:spcAft>
            </a:pPr>
            <a:r>
              <a:rPr lang="en-US" sz="2800" dirty="0">
                <a:latin typeface="Tahoma"/>
                <a:ea typeface="Tahoma"/>
                <a:cs typeface="Tahoma"/>
                <a:sym typeface="Tahoma"/>
              </a:rPr>
              <a:t>Maintain professional boundaries</a:t>
            </a:r>
          </a:p>
          <a:p>
            <a:pPr marL="508000" indent="-457200">
              <a:spcBef>
                <a:spcPts val="0"/>
              </a:spcBef>
              <a:spcAft>
                <a:spcPts val="1000"/>
              </a:spcAft>
            </a:pPr>
            <a:r>
              <a:rPr lang="en-US" sz="2800" dirty="0">
                <a:latin typeface="Tahoma"/>
                <a:ea typeface="Tahoma"/>
                <a:cs typeface="Tahoma"/>
                <a:sym typeface="Tahoma"/>
              </a:rPr>
              <a:t>Have a plan but be flexible when needed</a:t>
            </a:r>
          </a:p>
        </p:txBody>
      </p:sp>
      <p:sp>
        <p:nvSpPr>
          <p:cNvPr id="1457" name="Shape 145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Key Takeaways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478" y="2407509"/>
            <a:ext cx="3251200" cy="2438400"/>
          </a:xfrm>
          <a:prstGeom prst="rect">
            <a:avLst/>
          </a:prstGeom>
        </p:spPr>
      </p:pic>
      <p:sp>
        <p:nvSpPr>
          <p:cNvPr id="3" name="Rectangle 2"/>
          <p:cNvSpPr/>
          <p:nvPr/>
        </p:nvSpPr>
        <p:spPr>
          <a:xfrm>
            <a:off x="5020306" y="4793714"/>
            <a:ext cx="1766830" cy="246221"/>
          </a:xfrm>
          <a:prstGeom prst="rect">
            <a:avLst/>
          </a:prstGeom>
        </p:spPr>
        <p:txBody>
          <a:bodyPr wrap="none">
            <a:spAutoFit/>
          </a:bodyPr>
          <a:lstStyle/>
          <a:p>
            <a:pPr lvl="0"/>
            <a:r>
              <a:rPr lang="en-US" sz="1000" dirty="0" smtClean="0">
                <a:latin typeface="+mn-lt"/>
                <a:ea typeface="Tahoma"/>
                <a:cs typeface="Tahoma"/>
                <a:sym typeface="Tahoma"/>
              </a:rPr>
              <a:t>Just Detention International</a:t>
            </a:r>
            <a:endParaRPr lang="en-US" sz="1000" dirty="0">
              <a:latin typeface="+mn-lt"/>
              <a:ea typeface="Tahoma"/>
              <a:cs typeface="Tahoma"/>
              <a:sym typeface="Tahom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Shape 1478"/>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Online Resources</a:t>
            </a:r>
          </a:p>
        </p:txBody>
      </p:sp>
      <p:sp>
        <p:nvSpPr>
          <p:cNvPr id="1479" name="Shape 1479"/>
          <p:cNvSpPr txBox="1">
            <a:spLocks noGrp="1"/>
          </p:cNvSpPr>
          <p:nvPr>
            <p:ph type="body" idx="1"/>
          </p:nvPr>
        </p:nvSpPr>
        <p:spPr>
          <a:xfrm>
            <a:off x="457200" y="1479237"/>
            <a:ext cx="4479000" cy="4750800"/>
          </a:xfrm>
          <a:prstGeom prst="rect">
            <a:avLst/>
          </a:prstGeom>
        </p:spPr>
        <p:txBody>
          <a:bodyPr lIns="91425" tIns="91425" rIns="91425" bIns="91425" anchor="t" anchorCtr="0">
            <a:noAutofit/>
          </a:bodyPr>
          <a:lstStyle/>
          <a:p>
            <a:pPr marL="0" lvl="0" indent="0" algn="ctr" rtl="0">
              <a:lnSpc>
                <a:spcPct val="115000"/>
              </a:lnSpc>
              <a:spcBef>
                <a:spcPts val="0"/>
              </a:spcBef>
              <a:buNone/>
            </a:pPr>
            <a:r>
              <a:rPr lang="en-US" sz="2400" b="1" dirty="0">
                <a:solidFill>
                  <a:schemeClr val="dk2"/>
                </a:solidFill>
                <a:latin typeface="Tahoma"/>
                <a:ea typeface="Tahoma"/>
                <a:cs typeface="Tahoma"/>
                <a:sym typeface="Tahoma"/>
              </a:rPr>
              <a:t>Just Detention International </a:t>
            </a:r>
            <a:r>
              <a:rPr lang="en-US" sz="2400" b="1" dirty="0">
                <a:solidFill>
                  <a:srgbClr val="4C4C44"/>
                </a:solidFill>
                <a:latin typeface="Tahoma"/>
                <a:ea typeface="Tahoma"/>
                <a:cs typeface="Tahoma"/>
                <a:sym typeface="Tahoma"/>
              </a:rPr>
              <a:t>                                                           </a:t>
            </a:r>
            <a:r>
              <a:rPr lang="en-US" sz="2400" b="1" dirty="0">
                <a:latin typeface="Tahoma"/>
                <a:ea typeface="Tahoma"/>
                <a:cs typeface="Tahoma"/>
                <a:sym typeface="Tahoma"/>
              </a:rPr>
              <a:t>         </a:t>
            </a:r>
            <a:r>
              <a:rPr lang="en-US" sz="2400" b="1" u="sng" dirty="0">
                <a:solidFill>
                  <a:srgbClr val="E18613"/>
                </a:solidFill>
                <a:latin typeface="Tahoma"/>
                <a:ea typeface="Tahoma"/>
                <a:cs typeface="Tahoma"/>
                <a:sym typeface="Tahoma"/>
              </a:rPr>
              <a:t>justdetention.org</a:t>
            </a:r>
          </a:p>
          <a:p>
            <a:pPr marL="0" lvl="0" indent="0" algn="ctr" rtl="0">
              <a:lnSpc>
                <a:spcPct val="115000"/>
              </a:lnSpc>
              <a:spcBef>
                <a:spcPts val="0"/>
              </a:spcBef>
              <a:buNone/>
            </a:pPr>
            <a:endParaRPr sz="2400" b="1" dirty="0">
              <a:solidFill>
                <a:schemeClr val="dk2"/>
              </a:solidFill>
              <a:latin typeface="Tahoma"/>
              <a:ea typeface="Tahoma"/>
              <a:cs typeface="Tahoma"/>
              <a:sym typeface="Tahoma"/>
            </a:endParaRPr>
          </a:p>
          <a:p>
            <a:pPr marL="0" lvl="0" indent="0" algn="ctr" rtl="0">
              <a:lnSpc>
                <a:spcPct val="115000"/>
              </a:lnSpc>
              <a:spcBef>
                <a:spcPts val="0"/>
              </a:spcBef>
              <a:buNone/>
            </a:pPr>
            <a:r>
              <a:rPr lang="en-US" sz="2400" dirty="0">
                <a:solidFill>
                  <a:schemeClr val="dk2"/>
                </a:solidFill>
                <a:latin typeface="Tahoma"/>
                <a:ea typeface="Tahoma"/>
                <a:cs typeface="Tahoma"/>
                <a:sym typeface="Tahoma"/>
              </a:rPr>
              <a:t>Hope Behind Bars: An </a:t>
            </a:r>
          </a:p>
          <a:p>
            <a:pPr marL="0" lvl="0" indent="0" algn="ctr" rtl="0">
              <a:lnSpc>
                <a:spcPct val="115000"/>
              </a:lnSpc>
              <a:spcBef>
                <a:spcPts val="0"/>
              </a:spcBef>
              <a:buNone/>
            </a:pPr>
            <a:r>
              <a:rPr lang="en-US" sz="2400" dirty="0">
                <a:solidFill>
                  <a:schemeClr val="dk2"/>
                </a:solidFill>
                <a:latin typeface="Tahoma"/>
                <a:ea typeface="Tahoma"/>
                <a:cs typeface="Tahoma"/>
                <a:sym typeface="Tahoma"/>
              </a:rPr>
              <a:t>Advocate’s Guide</a:t>
            </a:r>
          </a:p>
          <a:p>
            <a:pPr marL="0" lvl="0" indent="0" algn="ctr" rtl="0">
              <a:lnSpc>
                <a:spcPct val="115000"/>
              </a:lnSpc>
              <a:spcBef>
                <a:spcPts val="0"/>
              </a:spcBef>
              <a:buNone/>
            </a:pPr>
            <a:r>
              <a:rPr lang="en-US" sz="2400" dirty="0">
                <a:solidFill>
                  <a:schemeClr val="dk2"/>
                </a:solidFill>
                <a:latin typeface="Tahoma"/>
                <a:ea typeface="Tahoma"/>
                <a:cs typeface="Tahoma"/>
                <a:sym typeface="Tahoma"/>
              </a:rPr>
              <a:t>Hope for Healing: Information for Survivors</a:t>
            </a:r>
          </a:p>
          <a:p>
            <a:pPr marL="0" lvl="0" indent="0" algn="ctr" rtl="0">
              <a:lnSpc>
                <a:spcPct val="115000"/>
              </a:lnSpc>
              <a:spcBef>
                <a:spcPts val="0"/>
              </a:spcBef>
              <a:buNone/>
            </a:pPr>
            <a:r>
              <a:rPr lang="en-US" sz="2400" dirty="0">
                <a:solidFill>
                  <a:schemeClr val="dk2"/>
                </a:solidFill>
                <a:latin typeface="Tahoma"/>
                <a:ea typeface="Tahoma"/>
                <a:cs typeface="Tahoma"/>
                <a:sym typeface="Tahoma"/>
              </a:rPr>
              <a:t>Archived </a:t>
            </a:r>
            <a:r>
              <a:rPr lang="en-US" sz="2400" dirty="0" smtClean="0">
                <a:solidFill>
                  <a:schemeClr val="dk2"/>
                </a:solidFill>
                <a:latin typeface="Tahoma"/>
                <a:ea typeface="Tahoma"/>
                <a:cs typeface="Tahoma"/>
                <a:sym typeface="Tahoma"/>
              </a:rPr>
              <a:t>webinars</a:t>
            </a:r>
            <a:endParaRPr lang="en-US" sz="2400" dirty="0">
              <a:solidFill>
                <a:schemeClr val="dk2"/>
              </a:solidFill>
              <a:latin typeface="Tahoma"/>
              <a:ea typeface="Tahoma"/>
              <a:cs typeface="Tahoma"/>
              <a:sym typeface="Tahoma"/>
            </a:endParaRPr>
          </a:p>
          <a:p>
            <a:pPr marL="0" lvl="0" indent="0" algn="ctr" rtl="0">
              <a:lnSpc>
                <a:spcPct val="115000"/>
              </a:lnSpc>
              <a:spcBef>
                <a:spcPts val="0"/>
              </a:spcBef>
              <a:buNone/>
            </a:pPr>
            <a:r>
              <a:rPr lang="en-US" sz="2400" dirty="0">
                <a:solidFill>
                  <a:schemeClr val="dk2"/>
                </a:solidFill>
                <a:latin typeface="Tahoma"/>
                <a:ea typeface="Tahoma"/>
                <a:cs typeface="Tahoma"/>
                <a:sym typeface="Tahoma"/>
              </a:rPr>
              <a:t>Other publications</a:t>
            </a:r>
          </a:p>
          <a:p>
            <a:pPr marL="0" lvl="0" indent="0" rtl="0">
              <a:lnSpc>
                <a:spcPct val="115000"/>
              </a:lnSpc>
              <a:spcBef>
                <a:spcPts val="0"/>
              </a:spcBef>
              <a:buNone/>
            </a:pPr>
            <a:endParaRPr sz="2200" dirty="0">
              <a:solidFill>
                <a:srgbClr val="4C4C44"/>
              </a:solidFill>
              <a:latin typeface="Tahoma"/>
              <a:ea typeface="Tahoma"/>
              <a:cs typeface="Tahoma"/>
              <a:sym typeface="Tahoma"/>
            </a:endParaRPr>
          </a:p>
          <a:p>
            <a:pPr lvl="0" rtl="0">
              <a:spcBef>
                <a:spcPts val="0"/>
              </a:spcBef>
              <a:buNone/>
            </a:pPr>
            <a:endParaRPr dirty="0"/>
          </a:p>
        </p:txBody>
      </p:sp>
      <p:pic>
        <p:nvPicPr>
          <p:cNvPr id="1480" name="Shape 1480" descr="Hope Behind Bars Cover.PNG"/>
          <p:cNvPicPr preferRelativeResize="0"/>
          <p:nvPr/>
        </p:nvPicPr>
        <p:blipFill>
          <a:blip r:embed="rId3">
            <a:alphaModFix/>
          </a:blip>
          <a:stretch>
            <a:fillRect/>
          </a:stretch>
        </p:blipFill>
        <p:spPr>
          <a:xfrm>
            <a:off x="5041949" y="1479250"/>
            <a:ext cx="3644849" cy="46769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a:spLocks noGrp="1"/>
          </p:cNvSpPr>
          <p:nvPr>
            <p:ph type="body" idx="1"/>
          </p:nvPr>
        </p:nvSpPr>
        <p:spPr>
          <a:xfrm>
            <a:off x="457200" y="1618250"/>
            <a:ext cx="8229600" cy="4526100"/>
          </a:xfrm>
          <a:prstGeom prst="rect">
            <a:avLst/>
          </a:prstGeom>
        </p:spPr>
        <p:txBody>
          <a:bodyPr lIns="91425" tIns="91425" rIns="91425" bIns="91425" anchor="t" anchorCtr="0">
            <a:noAutofit/>
          </a:bodyPr>
          <a:lstStyle/>
          <a:p>
            <a:pPr lvl="0" algn="ctr" rtl="0">
              <a:spcBef>
                <a:spcPts val="0"/>
              </a:spcBef>
              <a:buNone/>
            </a:pPr>
            <a:endParaRPr lang="en-US" sz="3600" dirty="0" smtClean="0">
              <a:solidFill>
                <a:schemeClr val="dk2"/>
              </a:solidFill>
            </a:endParaRPr>
          </a:p>
          <a:p>
            <a:pPr lvl="0" algn="ctr" rtl="0">
              <a:spcBef>
                <a:spcPts val="0"/>
              </a:spcBef>
              <a:buNone/>
            </a:pPr>
            <a:r>
              <a:rPr lang="en-US" sz="3600" dirty="0" smtClean="0">
                <a:solidFill>
                  <a:schemeClr val="dk2"/>
                </a:solidFill>
              </a:rPr>
              <a:t>We </a:t>
            </a:r>
            <a:r>
              <a:rPr lang="en-US" sz="3600" dirty="0">
                <a:solidFill>
                  <a:schemeClr val="dk2"/>
                </a:solidFill>
              </a:rPr>
              <a:t>are here to support you:</a:t>
            </a:r>
          </a:p>
          <a:p>
            <a:pPr lvl="0" algn="ctr" rtl="0">
              <a:spcBef>
                <a:spcPts val="0"/>
              </a:spcBef>
              <a:buNone/>
            </a:pPr>
            <a:endParaRPr dirty="0"/>
          </a:p>
          <a:p>
            <a:pPr lvl="0" algn="ctr" rtl="0">
              <a:spcBef>
                <a:spcPts val="0"/>
              </a:spcBef>
              <a:buNone/>
            </a:pPr>
            <a:r>
              <a:rPr lang="en-US" sz="3600" b="1" dirty="0">
                <a:solidFill>
                  <a:schemeClr val="dk2"/>
                </a:solidFill>
                <a:hlinkClick r:id="rId3"/>
              </a:rPr>
              <a:t>prea@calcasa.org</a:t>
            </a:r>
          </a:p>
          <a:p>
            <a:pPr lvl="0" algn="ctr" rtl="0">
              <a:spcBef>
                <a:spcPts val="0"/>
              </a:spcBef>
              <a:buNone/>
            </a:pPr>
            <a:r>
              <a:rPr lang="en-US" sz="3600" i="1" dirty="0">
                <a:solidFill>
                  <a:schemeClr val="dk2"/>
                </a:solidFill>
              </a:rPr>
              <a:t>or</a:t>
            </a:r>
          </a:p>
          <a:p>
            <a:pPr marL="165100" lvl="0" indent="0" algn="ctr" rtl="0">
              <a:spcBef>
                <a:spcPts val="0"/>
              </a:spcBef>
              <a:buNone/>
            </a:pPr>
            <a:r>
              <a:rPr lang="en-US" sz="3600" b="1" dirty="0">
                <a:solidFill>
                  <a:schemeClr val="dk2"/>
                </a:solidFill>
                <a:hlinkClick r:id="rId4"/>
              </a:rPr>
              <a:t>advocate@justdetention.org</a:t>
            </a:r>
          </a:p>
          <a:p>
            <a:pPr marL="165100" lvl="0" indent="0" rtl="0">
              <a:spcBef>
                <a:spcPts val="0"/>
              </a:spcBef>
              <a:buNone/>
            </a:pPr>
            <a:endParaRPr dirty="0">
              <a:solidFill>
                <a:schemeClr val="dk2"/>
              </a:solidFill>
            </a:endParaRPr>
          </a:p>
        </p:txBody>
      </p:sp>
      <p:sp>
        <p:nvSpPr>
          <p:cNvPr id="1493" name="Shape 149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ctr" rtl="0">
              <a:spcBef>
                <a:spcPts val="0"/>
              </a:spcBef>
              <a:buNone/>
            </a:pPr>
            <a:r>
              <a:rPr lang="en-US" dirty="0" smtClean="0"/>
              <a:t>CA Advancing </a:t>
            </a:r>
            <a:r>
              <a:rPr lang="en-US" dirty="0"/>
              <a:t>PREA </a:t>
            </a:r>
            <a:r>
              <a:rPr lang="en-US" dirty="0" smtClean="0"/>
              <a:t/>
            </a:r>
            <a:br>
              <a:rPr lang="en-US" dirty="0" smtClean="0"/>
            </a:br>
            <a:r>
              <a:rPr lang="en-US" dirty="0" smtClean="0"/>
              <a:t>Contact Information</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Shape 1486" descr="Hands raised (questions).jpg"/>
          <p:cNvPicPr preferRelativeResize="0"/>
          <p:nvPr/>
        </p:nvPicPr>
        <p:blipFill>
          <a:blip r:embed="rId3">
            <a:alphaModFix/>
          </a:blip>
          <a:stretch>
            <a:fillRect/>
          </a:stretch>
        </p:blipFill>
        <p:spPr>
          <a:xfrm>
            <a:off x="1255837" y="1215612"/>
            <a:ext cx="6632324" cy="4426775"/>
          </a:xfrm>
          <a:prstGeom prst="rect">
            <a:avLst/>
          </a:prstGeom>
          <a:noFill/>
          <a:ln>
            <a:noFill/>
          </a:ln>
        </p:spPr>
      </p:pic>
      <p:sp>
        <p:nvSpPr>
          <p:cNvPr id="2" name="Rectangle 1"/>
          <p:cNvSpPr/>
          <p:nvPr/>
        </p:nvSpPr>
        <p:spPr>
          <a:xfrm>
            <a:off x="1177007" y="5626621"/>
            <a:ext cx="567784" cy="246221"/>
          </a:xfrm>
          <a:prstGeom prst="rect">
            <a:avLst/>
          </a:prstGeom>
        </p:spPr>
        <p:txBody>
          <a:bodyPr wrap="none">
            <a:spAutoFit/>
          </a:bodyPr>
          <a:lstStyle/>
          <a:p>
            <a:r>
              <a:rPr lang="en-US" sz="1000" dirty="0" err="1">
                <a:latin typeface="arial" panose="020B0604020202020204" pitchFamily="34" charset="0"/>
              </a:rPr>
              <a:t>iStock</a:t>
            </a:r>
            <a:r>
              <a:rPr lang="en-US" sz="1000" dirty="0">
                <a:latin typeface="arial" panose="020B0604020202020204" pitchFamily="34" charset="0"/>
              </a:rPr>
              <a:t> </a:t>
            </a:r>
            <a:endParaRPr lang="en-US" sz="1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a:t>Acknowledgments </a:t>
            </a:r>
          </a:p>
        </p:txBody>
      </p:sp>
      <p:sp>
        <p:nvSpPr>
          <p:cNvPr id="1500" name="Shape 1500"/>
          <p:cNvSpPr txBox="1">
            <a:spLocks noGrp="1"/>
          </p:cNvSpPr>
          <p:nvPr>
            <p:ph type="body" idx="1"/>
          </p:nvPr>
        </p:nvSpPr>
        <p:spPr>
          <a:xfrm>
            <a:off x="457200" y="1600200"/>
            <a:ext cx="8229600" cy="4526100"/>
          </a:xfrm>
          <a:prstGeom prst="rect">
            <a:avLst/>
          </a:prstGeom>
        </p:spPr>
        <p:txBody>
          <a:bodyPr lIns="91425" tIns="91425" rIns="91425" bIns="91425" anchor="t" anchorCtr="0">
            <a:noAutofit/>
          </a:bodyPr>
          <a:lstStyle/>
          <a:p>
            <a:pPr lvl="0" rtl="0">
              <a:lnSpc>
                <a:spcPct val="115000"/>
              </a:lnSpc>
              <a:spcBef>
                <a:spcPts val="0"/>
              </a:spcBef>
              <a:buNone/>
            </a:pPr>
            <a:endParaRPr lang="en-US" sz="2800" dirty="0" smtClean="0">
              <a:solidFill>
                <a:srgbClr val="4C4C44"/>
              </a:solidFill>
              <a:latin typeface="Tahoma"/>
              <a:ea typeface="Tahoma"/>
              <a:cs typeface="Tahoma"/>
              <a:sym typeface="Tahoma"/>
            </a:endParaRPr>
          </a:p>
          <a:p>
            <a:pPr lvl="0" rtl="0">
              <a:lnSpc>
                <a:spcPct val="115000"/>
              </a:lnSpc>
              <a:spcBef>
                <a:spcPts val="0"/>
              </a:spcBef>
              <a:buNone/>
            </a:pPr>
            <a:r>
              <a:rPr lang="en-US" sz="2800" dirty="0" smtClean="0">
                <a:solidFill>
                  <a:srgbClr val="4C4C44"/>
                </a:solidFill>
                <a:latin typeface="Tahoma"/>
                <a:ea typeface="Tahoma"/>
                <a:cs typeface="Tahoma"/>
                <a:sym typeface="Tahoma"/>
              </a:rPr>
              <a:t>This </a:t>
            </a:r>
            <a:r>
              <a:rPr lang="en-US" sz="2800" dirty="0">
                <a:solidFill>
                  <a:srgbClr val="4C4C44"/>
                </a:solidFill>
                <a:latin typeface="Tahoma"/>
                <a:ea typeface="Tahoma"/>
                <a:cs typeface="Tahoma"/>
                <a:sym typeface="Tahoma"/>
              </a:rPr>
              <a:t>project is supported by Grant No. AP14-01-8671, awarded by </a:t>
            </a:r>
            <a:r>
              <a:rPr lang="en-US" sz="2800" b="1" dirty="0" err="1">
                <a:solidFill>
                  <a:srgbClr val="4C4C44"/>
                </a:solidFill>
                <a:latin typeface="Tahoma"/>
                <a:ea typeface="Tahoma"/>
                <a:cs typeface="Tahoma"/>
                <a:sym typeface="Tahoma"/>
              </a:rPr>
              <a:t>CalOES</a:t>
            </a:r>
            <a:r>
              <a:rPr lang="en-US" sz="2800" dirty="0">
                <a:solidFill>
                  <a:srgbClr val="4C4C44"/>
                </a:solidFill>
                <a:latin typeface="Tahoma"/>
                <a:ea typeface="Tahoma"/>
                <a:cs typeface="Tahoma"/>
                <a:sym typeface="Tahoma"/>
              </a:rPr>
              <a:t>. The opinions, findings, </a:t>
            </a:r>
            <a:br>
              <a:rPr lang="en-US" sz="2800" dirty="0">
                <a:solidFill>
                  <a:srgbClr val="4C4C44"/>
                </a:solidFill>
                <a:latin typeface="Tahoma"/>
                <a:ea typeface="Tahoma"/>
                <a:cs typeface="Tahoma"/>
                <a:sym typeface="Tahoma"/>
              </a:rPr>
            </a:br>
            <a:r>
              <a:rPr lang="en-US" sz="2800" dirty="0">
                <a:solidFill>
                  <a:srgbClr val="4C4C44"/>
                </a:solidFill>
                <a:latin typeface="Tahoma"/>
                <a:ea typeface="Tahoma"/>
                <a:cs typeface="Tahoma"/>
                <a:sym typeface="Tahoma"/>
              </a:rPr>
              <a:t>conclusions, and recommendations expressed in this </a:t>
            </a:r>
            <a:r>
              <a:rPr lang="en-US" sz="2800" dirty="0" smtClean="0">
                <a:solidFill>
                  <a:srgbClr val="4C4C44"/>
                </a:solidFill>
                <a:latin typeface="Tahoma"/>
                <a:ea typeface="Tahoma"/>
                <a:cs typeface="Tahoma"/>
                <a:sym typeface="Tahoma"/>
              </a:rPr>
              <a:t>web </a:t>
            </a:r>
            <a:r>
              <a:rPr lang="en-US" sz="2800" dirty="0">
                <a:solidFill>
                  <a:srgbClr val="4C4C44"/>
                </a:solidFill>
                <a:latin typeface="Tahoma"/>
                <a:ea typeface="Tahoma"/>
                <a:cs typeface="Tahoma"/>
                <a:sym typeface="Tahoma"/>
              </a:rPr>
              <a:t>conference are those of the presenters and do </a:t>
            </a:r>
            <a:r>
              <a:rPr lang="en-US" sz="2800" dirty="0" smtClean="0">
                <a:solidFill>
                  <a:srgbClr val="4C4C44"/>
                </a:solidFill>
                <a:latin typeface="Tahoma"/>
                <a:ea typeface="Tahoma"/>
                <a:cs typeface="Tahoma"/>
                <a:sym typeface="Tahoma"/>
              </a:rPr>
              <a:t>not </a:t>
            </a:r>
            <a:r>
              <a:rPr lang="en-US" sz="2800" dirty="0">
                <a:solidFill>
                  <a:srgbClr val="4C4C44"/>
                </a:solidFill>
                <a:latin typeface="Tahoma"/>
                <a:ea typeface="Tahoma"/>
                <a:cs typeface="Tahoma"/>
                <a:sym typeface="Tahoma"/>
              </a:rPr>
              <a:t>necessarily reflect the views of the Governor’s Office of Emergency Services.</a:t>
            </a:r>
          </a:p>
          <a:p>
            <a:pPr lvl="0" rtl="0">
              <a:lnSpc>
                <a:spcPct val="115000"/>
              </a:lnSpc>
              <a:spcBef>
                <a:spcPts val="0"/>
              </a:spcBef>
              <a:buNone/>
            </a:pPr>
            <a:endParaRPr sz="2500" dirty="0">
              <a:solidFill>
                <a:srgbClr val="4C4C44"/>
              </a:solidFill>
              <a:latin typeface="Tahoma"/>
              <a:ea typeface="Tahoma"/>
              <a:cs typeface="Tahoma"/>
              <a:sym typeface="Tahoma"/>
            </a:endParaRPr>
          </a:p>
          <a:p>
            <a:pPr lvl="0" rtl="0">
              <a:spcBef>
                <a:spcPts val="0"/>
              </a:spcBef>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Shape 1028" descr="Cell Block, Charlestown State Prison (credit Leslie Jones).jpg"/>
          <p:cNvPicPr preferRelativeResize="0"/>
          <p:nvPr/>
        </p:nvPicPr>
        <p:blipFill>
          <a:blip r:embed="rId3">
            <a:alphaModFix/>
          </a:blip>
          <a:stretch>
            <a:fillRect/>
          </a:stretch>
        </p:blipFill>
        <p:spPr>
          <a:xfrm>
            <a:off x="0" y="0"/>
            <a:ext cx="9144000" cy="6857999"/>
          </a:xfrm>
          <a:prstGeom prst="rect">
            <a:avLst/>
          </a:prstGeom>
          <a:noFill/>
          <a:ln>
            <a:noFill/>
          </a:ln>
        </p:spPr>
      </p:pic>
      <p:sp>
        <p:nvSpPr>
          <p:cNvPr id="1029" name="Shape 1029"/>
          <p:cNvSpPr txBox="1"/>
          <p:nvPr/>
        </p:nvSpPr>
        <p:spPr>
          <a:xfrm>
            <a:off x="31532" y="6544864"/>
            <a:ext cx="2330400" cy="376200"/>
          </a:xfrm>
          <a:prstGeom prst="rect">
            <a:avLst/>
          </a:prstGeom>
          <a:noFill/>
          <a:ln>
            <a:noFill/>
          </a:ln>
        </p:spPr>
        <p:txBody>
          <a:bodyPr lIns="91425" tIns="91425" rIns="91425" bIns="91425" anchor="t" anchorCtr="0">
            <a:noAutofit/>
          </a:bodyPr>
          <a:lstStyle/>
          <a:p>
            <a:pPr lvl="0">
              <a:spcBef>
                <a:spcPts val="0"/>
              </a:spcBef>
              <a:buNone/>
            </a:pPr>
            <a:r>
              <a:rPr lang="en-US" sz="1000" b="1" dirty="0" smtClean="0">
                <a:solidFill>
                  <a:srgbClr val="FFFFFF"/>
                </a:solidFill>
              </a:rPr>
              <a:t>Leslie </a:t>
            </a:r>
            <a:r>
              <a:rPr lang="en-US" sz="1000" b="1" dirty="0">
                <a:solidFill>
                  <a:srgbClr val="FFFFFF"/>
                </a:solidFill>
              </a:rPr>
              <a:t>Jones</a:t>
            </a:r>
          </a:p>
        </p:txBody>
      </p:sp>
      <p:sp>
        <p:nvSpPr>
          <p:cNvPr id="1030" name="Shape 1030"/>
          <p:cNvSpPr txBox="1"/>
          <p:nvPr/>
        </p:nvSpPr>
        <p:spPr>
          <a:xfrm>
            <a:off x="97100" y="60675"/>
            <a:ext cx="5073000" cy="2342700"/>
          </a:xfrm>
          <a:prstGeom prst="rect">
            <a:avLst/>
          </a:prstGeom>
          <a:noFill/>
          <a:ln>
            <a:noFill/>
          </a:ln>
        </p:spPr>
        <p:txBody>
          <a:bodyPr lIns="91425" tIns="91425" rIns="91425" bIns="91425" anchor="t" anchorCtr="0">
            <a:noAutofit/>
          </a:bodyPr>
          <a:lstStyle/>
          <a:p>
            <a:pPr lvl="0">
              <a:spcBef>
                <a:spcPts val="0"/>
              </a:spcBef>
              <a:buNone/>
            </a:pPr>
            <a:r>
              <a:rPr lang="en-US" sz="4800" b="1">
                <a:solidFill>
                  <a:srgbClr val="FFFFFF"/>
                </a:solidFill>
                <a:latin typeface="Verdana"/>
                <a:ea typeface="Verdana"/>
                <a:cs typeface="Verdana"/>
                <a:sym typeface="Verdana"/>
              </a:rPr>
              <a:t>Dynamics of Sexual Abuse </a:t>
            </a:r>
          </a:p>
          <a:p>
            <a:pPr lvl="0">
              <a:spcBef>
                <a:spcPts val="0"/>
              </a:spcBef>
              <a:buNone/>
            </a:pPr>
            <a:r>
              <a:rPr lang="en-US" sz="4800" b="1">
                <a:solidFill>
                  <a:srgbClr val="FFFFFF"/>
                </a:solidFill>
                <a:latin typeface="Verdana"/>
                <a:ea typeface="Verdana"/>
                <a:cs typeface="Verdana"/>
                <a:sym typeface="Verdana"/>
              </a:rPr>
              <a:t>in Detention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Shape 1036"/>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Spectrum of Sexual Abuse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01" y="1604318"/>
            <a:ext cx="7818798" cy="440474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1600200"/>
            <a:ext cx="4622520" cy="4526100"/>
          </a:xfrm>
        </p:spPr>
        <p:txBody>
          <a:bodyPr/>
          <a:lstStyle/>
          <a:p>
            <a:pPr marL="165100" indent="0">
              <a:buNone/>
            </a:pPr>
            <a:r>
              <a:rPr lang="en-US" sz="2800" dirty="0" smtClean="0">
                <a:latin typeface="Tahoma" panose="020B0604030504040204" pitchFamily="34" charset="0"/>
                <a:ea typeface="Tahoma" panose="020B0604030504040204" pitchFamily="34" charset="0"/>
                <a:cs typeface="Tahoma" panose="020B0604030504040204" pitchFamily="34" charset="0"/>
              </a:rPr>
              <a:t>Incarcerated survivors are likely to have histories of:</a:t>
            </a:r>
          </a:p>
          <a:p>
            <a:pPr lvl="1">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 Child abuse</a:t>
            </a:r>
          </a:p>
          <a:p>
            <a:pPr lvl="1">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 Relationship violence</a:t>
            </a:r>
          </a:p>
          <a:p>
            <a:pPr lvl="1">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 Sexual exploitation</a:t>
            </a:r>
          </a:p>
          <a:p>
            <a:pPr lvl="1">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 Gang violence</a:t>
            </a:r>
          </a:p>
          <a:p>
            <a:pPr lvl="1">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 Health disparities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3" name="Title 2"/>
          <p:cNvSpPr>
            <a:spLocks noGrp="1"/>
          </p:cNvSpPr>
          <p:nvPr>
            <p:ph type="title"/>
          </p:nvPr>
        </p:nvSpPr>
        <p:spPr/>
        <p:txBody>
          <a:bodyPr/>
          <a:lstStyle/>
          <a:p>
            <a:r>
              <a:rPr lang="en-US" dirty="0" smtClean="0"/>
              <a:t>Complex Trauma</a:t>
            </a:r>
            <a:endParaRPr lang="en-US" dirty="0"/>
          </a:p>
        </p:txBody>
      </p:sp>
      <p:pic>
        <p:nvPicPr>
          <p:cNvPr id="4" name="Shape 520"/>
          <p:cNvPicPr preferRelativeResize="0"/>
          <p:nvPr/>
        </p:nvPicPr>
        <p:blipFill>
          <a:blip r:embed="rId3">
            <a:alphaModFix/>
          </a:blip>
          <a:stretch>
            <a:fillRect/>
          </a:stretch>
        </p:blipFill>
        <p:spPr>
          <a:xfrm>
            <a:off x="5349720" y="2239424"/>
            <a:ext cx="2912575" cy="3074173"/>
          </a:xfrm>
          <a:prstGeom prst="rect">
            <a:avLst/>
          </a:prstGeom>
          <a:noFill/>
          <a:ln>
            <a:noFill/>
          </a:ln>
        </p:spPr>
      </p:pic>
      <p:sp>
        <p:nvSpPr>
          <p:cNvPr id="5" name="Shape 521"/>
          <p:cNvSpPr txBox="1"/>
          <p:nvPr/>
        </p:nvSpPr>
        <p:spPr>
          <a:xfrm>
            <a:off x="6947657" y="5319773"/>
            <a:ext cx="1293300" cy="254100"/>
          </a:xfrm>
          <a:prstGeom prst="rect">
            <a:avLst/>
          </a:prstGeom>
          <a:noFill/>
          <a:ln>
            <a:noFill/>
          </a:ln>
        </p:spPr>
        <p:txBody>
          <a:bodyPr lIns="91425" tIns="91425" rIns="91425" bIns="91425" anchor="t" anchorCtr="0">
            <a:noAutofit/>
          </a:bodyPr>
          <a:lstStyle/>
          <a:p>
            <a:pPr lvl="0" algn="r" rtl="0">
              <a:lnSpc>
                <a:spcPct val="115000"/>
              </a:lnSpc>
              <a:spcBef>
                <a:spcPts val="0"/>
              </a:spcBef>
              <a:buNone/>
            </a:pPr>
            <a:r>
              <a:rPr lang="en-US" sz="1000" dirty="0" smtClean="0">
                <a:solidFill>
                  <a:srgbClr val="5F5761"/>
                </a:solidFill>
                <a:latin typeface="+mj-lt"/>
                <a:ea typeface="Verdana"/>
                <a:cs typeface="Verdana"/>
                <a:sym typeface="Verdana"/>
              </a:rPr>
              <a:t>Galls</a:t>
            </a:r>
            <a:r>
              <a:rPr lang="en-US" sz="1000" dirty="0">
                <a:solidFill>
                  <a:srgbClr val="5F5761"/>
                </a:solidFill>
                <a:latin typeface="+mj-lt"/>
                <a:ea typeface="Verdana"/>
                <a:cs typeface="Verdana"/>
                <a:sym typeface="Verdana"/>
              </a:rPr>
              <a:t>, LLC</a:t>
            </a:r>
          </a:p>
          <a:p>
            <a:pPr lvl="0" rtl="0">
              <a:spcBef>
                <a:spcPts val="0"/>
              </a:spcBef>
              <a:buNone/>
            </a:pPr>
            <a:endParaRPr dirty="0"/>
          </a:p>
        </p:txBody>
      </p:sp>
    </p:spTree>
    <p:extLst>
      <p:ext uri="{BB962C8B-B14F-4D97-AF65-F5344CB8AC3E}">
        <p14:creationId xmlns:p14="http://schemas.microsoft.com/office/powerpoint/2010/main" val="1658071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JDI Logo">
  <a:themeElements>
    <a:clrScheme name="JDI Colors">
      <a:dk1>
        <a:srgbClr val="E18613"/>
      </a:dk1>
      <a:lt1>
        <a:srgbClr val="FFFFFF"/>
      </a:lt1>
      <a:dk2>
        <a:srgbClr val="4C4C44"/>
      </a:dk2>
      <a:lt2>
        <a:srgbClr val="949385"/>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DI Template Theme">
  <a:themeElements>
    <a:clrScheme name="JDI Colors">
      <a:dk1>
        <a:srgbClr val="E18613"/>
      </a:dk1>
      <a:lt1>
        <a:srgbClr val="FFFFFF"/>
      </a:lt1>
      <a:dk2>
        <a:srgbClr val="4C4C44"/>
      </a:dk2>
      <a:lt2>
        <a:srgbClr val="949385"/>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DI Logo">
  <a:themeElements>
    <a:clrScheme name="JDI Colors">
      <a:dk1>
        <a:srgbClr val="E18613"/>
      </a:dk1>
      <a:lt1>
        <a:srgbClr val="FFFFFF"/>
      </a:lt1>
      <a:dk2>
        <a:srgbClr val="4C4C44"/>
      </a:dk2>
      <a:lt2>
        <a:srgbClr val="949385"/>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3080</TotalTime>
  <Words>1378</Words>
  <Application>Microsoft Office PowerPoint</Application>
  <PresentationFormat>On-screen Show (4:3)</PresentationFormat>
  <Paragraphs>373</Paragraphs>
  <Slides>64</Slides>
  <Notes>64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64</vt:i4>
      </vt:variant>
    </vt:vector>
  </HeadingPairs>
  <TitlesOfParts>
    <vt:vector size="73" baseType="lpstr">
      <vt:lpstr>arial</vt:lpstr>
      <vt:lpstr>arial</vt:lpstr>
      <vt:lpstr>Tahoma</vt:lpstr>
      <vt:lpstr>Calibri</vt:lpstr>
      <vt:lpstr>Verdana</vt:lpstr>
      <vt:lpstr>Times New Roman</vt:lpstr>
      <vt:lpstr>1_JDI Logo</vt:lpstr>
      <vt:lpstr>JDI Template Theme</vt:lpstr>
      <vt:lpstr>JDI Logo</vt:lpstr>
      <vt:lpstr>PowerPoint Presentation</vt:lpstr>
      <vt:lpstr>CA Advancing PREA Overview</vt:lpstr>
      <vt:lpstr>Project Goals</vt:lpstr>
      <vt:lpstr>Learning Objectives</vt:lpstr>
      <vt:lpstr>Workshop Agenda</vt:lpstr>
      <vt:lpstr>PowerPoint Presentation</vt:lpstr>
      <vt:lpstr>PowerPoint Presentation</vt:lpstr>
      <vt:lpstr>Spectrum of Sexual Abuse</vt:lpstr>
      <vt:lpstr>Complex Trauma</vt:lpstr>
      <vt:lpstr>Power and Control</vt:lpstr>
      <vt:lpstr>Abuse by Staff</vt:lpstr>
      <vt:lpstr>In His Own Words</vt:lpstr>
      <vt:lpstr>Abuse by Other Inmates</vt:lpstr>
      <vt:lpstr>In His Own Words</vt:lpstr>
      <vt:lpstr>PowerPoint Presentation</vt:lpstr>
      <vt:lpstr>PowerPoint Presentation</vt:lpstr>
      <vt:lpstr>PowerPoint Presentation</vt:lpstr>
      <vt:lpstr>The Empowerment Model</vt:lpstr>
      <vt:lpstr>The Empowerment Model</vt:lpstr>
      <vt:lpstr>The Empowerment Model</vt:lpstr>
      <vt:lpstr>PowerPoint Presentation</vt:lpstr>
      <vt:lpstr>The Empowerment Model</vt:lpstr>
      <vt:lpstr>Voices of Advocates</vt:lpstr>
      <vt:lpstr>PowerPoint Presentation</vt:lpstr>
      <vt:lpstr>Things to Consider</vt:lpstr>
      <vt:lpstr>PowerPoint Presentation</vt:lpstr>
      <vt:lpstr>PowerPoint Presentation</vt:lpstr>
      <vt:lpstr>Concerns</vt:lpstr>
      <vt:lpstr>How to Respond</vt:lpstr>
      <vt:lpstr>PowerPoint Presentation</vt:lpstr>
      <vt:lpstr>Concerns</vt:lpstr>
      <vt:lpstr>How to Respond</vt:lpstr>
      <vt:lpstr>PowerPoint Presentation</vt:lpstr>
      <vt:lpstr>PowerPoint Presentation</vt:lpstr>
      <vt:lpstr>PowerPoint Presentation</vt:lpstr>
      <vt:lpstr>Things to Consider</vt:lpstr>
      <vt:lpstr>PowerPoint Presentation</vt:lpstr>
      <vt:lpstr>Scenario Exercise</vt:lpstr>
      <vt:lpstr>Challenges</vt:lpstr>
      <vt:lpstr>How to Respond</vt:lpstr>
      <vt:lpstr>PowerPoint Presentation</vt:lpstr>
      <vt:lpstr>PowerPoint Presentation</vt:lpstr>
      <vt:lpstr>Support Behind Bars</vt:lpstr>
      <vt:lpstr>Things to Consider</vt:lpstr>
      <vt:lpstr>PowerPoint Presentation</vt:lpstr>
      <vt:lpstr>Scenario Exercise</vt:lpstr>
      <vt:lpstr>The Expected</vt:lpstr>
      <vt:lpstr>The Unexpected</vt:lpstr>
      <vt:lpstr>Challenges</vt:lpstr>
      <vt:lpstr>What’s Next?</vt:lpstr>
      <vt:lpstr>PowerPoint Presentation</vt:lpstr>
      <vt:lpstr>Phone Calls in Detention </vt:lpstr>
      <vt:lpstr>Things to Consider</vt:lpstr>
      <vt:lpstr>PowerPoint Presentation</vt:lpstr>
      <vt:lpstr>Scenario Exercise</vt:lpstr>
      <vt:lpstr>Challenges</vt:lpstr>
      <vt:lpstr>How to Respond</vt:lpstr>
      <vt:lpstr>PowerPoint Presentation</vt:lpstr>
      <vt:lpstr>PowerPoint Presentation</vt:lpstr>
      <vt:lpstr>Key Takeaways </vt:lpstr>
      <vt:lpstr>Online Resources</vt:lpstr>
      <vt:lpstr>CA Advancing PREA  Contact Information</vt:lpstr>
      <vt:lpstr>PowerPoint Presentation</vt:lpstr>
      <vt:lpstr>Acknowledgments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Seipel</dc:creator>
  <cp:lastModifiedBy>Matthew Van Winkle</cp:lastModifiedBy>
  <cp:revision>188</cp:revision>
  <cp:lastPrinted>2016-12-05T20:45:53Z</cp:lastPrinted>
  <dcterms:modified xsi:type="dcterms:W3CDTF">2017-04-26T22:07:28Z</dcterms:modified>
</cp:coreProperties>
</file>