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613" r:id="rId2"/>
    <p:sldId id="614" r:id="rId3"/>
    <p:sldId id="615" r:id="rId4"/>
    <p:sldId id="704" r:id="rId5"/>
    <p:sldId id="676" r:id="rId6"/>
    <p:sldId id="725" r:id="rId7"/>
    <p:sldId id="726" r:id="rId8"/>
    <p:sldId id="683" r:id="rId9"/>
    <p:sldId id="713" r:id="rId10"/>
    <p:sldId id="724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721" r:id="rId19"/>
    <p:sldId id="705" r:id="rId20"/>
    <p:sldId id="722" r:id="rId21"/>
    <p:sldId id="723" r:id="rId22"/>
    <p:sldId id="4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704"/>
    <a:srgbClr val="6075B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69" autoAdjust="0"/>
    <p:restoredTop sz="84970" autoAdjust="0"/>
  </p:normalViewPr>
  <p:slideViewPr>
    <p:cSldViewPr showGuides="1">
      <p:cViewPr>
        <p:scale>
          <a:sx n="66" d="100"/>
          <a:sy n="66" d="100"/>
        </p:scale>
        <p:origin x="-1664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224"/>
    </p:cViewPr>
  </p:sorterViewPr>
  <p:notesViewPr>
    <p:cSldViewPr>
      <p:cViewPr>
        <p:scale>
          <a:sx n="100" d="100"/>
          <a:sy n="100" d="100"/>
        </p:scale>
        <p:origin x="-1992" y="24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902F-03B8-4CB6-B37E-9919CB02FA5E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5BF4-5141-4634-9CA1-905983B61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4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A8F7-243F-4B8F-9979-EC4B513B74D1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23E2-143C-47CF-ACFE-2D7CFB3760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1200"/>
      </a:spcBef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8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State tax return is Form 540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29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ct val="20000"/>
              </a:spcBef>
              <a:buFont typeface="+mj-lt" charset="0"/>
              <a:buNone/>
            </a:pPr>
            <a:r>
              <a:rPr lang="en-US" sz="2400" dirty="0" smtClean="0">
                <a:latin typeface="Calibri" charset="0"/>
              </a:rPr>
              <a:t>We will share Form 540 – CA State Tax Return and Directions</a:t>
            </a:r>
          </a:p>
          <a:p>
            <a:pPr lvl="1" eaLnBrk="1" hangingPunct="1">
              <a:spcBef>
                <a:spcPct val="20000"/>
              </a:spcBef>
              <a:buFont typeface="+mj-lt" charset="0"/>
              <a:buNone/>
            </a:pPr>
            <a:r>
              <a:rPr lang="en-US" sz="2400" dirty="0" smtClean="0">
                <a:latin typeface="Calibri" charset="0"/>
              </a:rPr>
              <a:t>Form 540 - https://</a:t>
            </a:r>
            <a:r>
              <a:rPr lang="en-US" sz="2400" dirty="0" err="1" smtClean="0">
                <a:latin typeface="Calibri" charset="0"/>
              </a:rPr>
              <a:t>www.ftb.ca.gov</a:t>
            </a:r>
            <a:r>
              <a:rPr lang="en-US" sz="2400" dirty="0" smtClean="0">
                <a:latin typeface="Calibri" charset="0"/>
              </a:rPr>
              <a:t>/forms/2014/14_540.pdf</a:t>
            </a:r>
          </a:p>
          <a:p>
            <a:pPr lvl="1" eaLnBrk="1" hangingPunct="1">
              <a:spcBef>
                <a:spcPct val="20000"/>
              </a:spcBef>
              <a:buFont typeface="+mj-lt" charset="0"/>
              <a:buNone/>
            </a:pPr>
            <a:r>
              <a:rPr lang="en-US" sz="2400" dirty="0" smtClean="0">
                <a:latin typeface="Calibri" charset="0"/>
              </a:rPr>
              <a:t>Instructions – page 14 https://</a:t>
            </a:r>
            <a:r>
              <a:rPr lang="en-US" sz="2400" dirty="0" err="1" smtClean="0">
                <a:latin typeface="Calibri" charset="0"/>
              </a:rPr>
              <a:t>www.ftb.ca.gov</a:t>
            </a:r>
            <a:r>
              <a:rPr lang="en-US" sz="2400" dirty="0" smtClean="0">
                <a:latin typeface="Calibri" charset="0"/>
              </a:rPr>
              <a:t>/forms/2014/14_540ins.pdf</a:t>
            </a:r>
            <a:endParaRPr lang="en-US" sz="24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4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3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9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ct val="20000"/>
              </a:spcBef>
              <a:buFont typeface="+mj-lt" charset="0"/>
              <a:buNone/>
            </a:pPr>
            <a:r>
              <a:rPr lang="en-US" sz="2400" dirty="0" smtClean="0">
                <a:latin typeface="Calibri" charset="0"/>
              </a:rPr>
              <a:t>- CALCASA gets NONE of this money – this is for you! Help US raise awareness and increase allocations.</a:t>
            </a:r>
          </a:p>
          <a:p>
            <a:pPr lvl="1" eaLnBrk="1" hangingPunct="1">
              <a:spcBef>
                <a:spcPct val="20000"/>
              </a:spcBef>
              <a:buFont typeface="+mj-lt" charset="0"/>
              <a:buNone/>
            </a:pPr>
            <a:r>
              <a:rPr lang="en-US" sz="2400" dirty="0" smtClean="0">
                <a:latin typeface="Calibri" charset="0"/>
              </a:rPr>
              <a:t>- We will share Form 540 – CA State Tax Return and Directions</a:t>
            </a:r>
          </a:p>
          <a:p>
            <a:pPr lvl="1" eaLnBrk="1" hangingPunct="1">
              <a:spcBef>
                <a:spcPct val="20000"/>
              </a:spcBef>
              <a:buFont typeface="+mj-lt" charset="0"/>
              <a:buNone/>
            </a:pPr>
            <a:r>
              <a:rPr lang="en-US" sz="2400" dirty="0" smtClean="0">
                <a:latin typeface="Calibri" charset="0"/>
              </a:rPr>
              <a:t>- Put on all marketing materials, share on social media, mention in all community presentations</a:t>
            </a:r>
          </a:p>
          <a:p>
            <a:pPr lvl="1" eaLnBrk="1" hangingPunct="1">
              <a:spcBef>
                <a:spcPct val="20000"/>
              </a:spcBef>
              <a:buFont typeface="+mj-lt" charset="0"/>
              <a:buNone/>
            </a:pPr>
            <a:r>
              <a:rPr lang="en-US" sz="2400" dirty="0" smtClean="0">
                <a:latin typeface="Calibri" charset="0"/>
              </a:rPr>
              <a:t>Form 540 - https://</a:t>
            </a:r>
            <a:r>
              <a:rPr lang="en-US" sz="2400" dirty="0" err="1" smtClean="0">
                <a:latin typeface="Calibri" charset="0"/>
              </a:rPr>
              <a:t>www.ftb.ca.gov</a:t>
            </a:r>
            <a:r>
              <a:rPr lang="en-US" sz="2400" dirty="0" smtClean="0">
                <a:latin typeface="Calibri" charset="0"/>
              </a:rPr>
              <a:t>/forms/2014/14_540.pdf</a:t>
            </a:r>
          </a:p>
          <a:p>
            <a:pPr lvl="1" eaLnBrk="1" hangingPunct="1">
              <a:spcBef>
                <a:spcPct val="20000"/>
              </a:spcBef>
              <a:buFont typeface="+mj-lt" charset="0"/>
              <a:buNone/>
            </a:pPr>
            <a:r>
              <a:rPr lang="en-US" sz="2400" dirty="0" smtClean="0">
                <a:latin typeface="Calibri" charset="0"/>
              </a:rPr>
              <a:t>Instructions – page 14 https://</a:t>
            </a:r>
            <a:r>
              <a:rPr lang="en-US" sz="2400" dirty="0" err="1" smtClean="0">
                <a:latin typeface="Calibri" charset="0"/>
              </a:rPr>
              <a:t>www.ftb.ca.gov</a:t>
            </a:r>
            <a:r>
              <a:rPr lang="en-US" sz="2400" dirty="0" smtClean="0">
                <a:latin typeface="Calibri" charset="0"/>
              </a:rPr>
              <a:t>/forms/2014/14_540ins.pdf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62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Calibri" charset="0"/>
              </a:rPr>
              <a:t>Banner has been distributed and will be available after the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78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18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We will provide an e-mail template, talking points, and photos and reference forms to make it easy to share this information.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Use prepared talking points to conduct interviews.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86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71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Also, what additional  outside institutional data have you used to develop program?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6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64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25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7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4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7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2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9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0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dirty="0" smtClean="0">
                <a:latin typeface="Calibri" charset="0"/>
              </a:rPr>
              <a:t>SB 782 had broad base support from Republicans and Democrats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sz="1200" dirty="0" smtClean="0">
                <a:latin typeface="Calibri" charset="0"/>
              </a:rPr>
              <a:t>You assisted by sending letters of support, meeting with legislators in district, and through advocacy campaigns via Salsa Labs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sz="1200" dirty="0" smtClean="0">
                <a:latin typeface="Calibri" charset="0"/>
              </a:rPr>
              <a:t>SB 782 was signed by Gov. Brown in September 2015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4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 eaLnBrk="1" hangingPunct="1">
              <a:spcBef>
                <a:spcPct val="20000"/>
              </a:spcBef>
              <a:buFont typeface="Calibri" charset="0"/>
              <a:buAutoNum type="arabicPeriod"/>
            </a:pPr>
            <a:r>
              <a:rPr lang="en-US" sz="2400" dirty="0" smtClean="0">
                <a:latin typeface="Calibri" charset="0"/>
              </a:rPr>
              <a:t>Emergency back-up (hotline or in-person advocacy/accompaniment);</a:t>
            </a:r>
          </a:p>
          <a:p>
            <a:pPr marL="971550" lvl="1" indent="-514350" eaLnBrk="1" hangingPunct="1">
              <a:spcBef>
                <a:spcPct val="20000"/>
              </a:spcBef>
              <a:buFont typeface="Calibri" charset="0"/>
              <a:buAutoNum type="arabicPeriod"/>
            </a:pPr>
            <a:r>
              <a:rPr lang="en-US" sz="2400" dirty="0" smtClean="0">
                <a:latin typeface="Calibri" charset="0"/>
              </a:rPr>
              <a:t>Emergency fund resources (transportation, hotel and food vouchers);</a:t>
            </a:r>
          </a:p>
          <a:p>
            <a:pPr marL="971550" lvl="1" indent="-514350" eaLnBrk="1" hangingPunct="1">
              <a:spcBef>
                <a:spcPct val="20000"/>
              </a:spcBef>
              <a:buFont typeface="Calibri" charset="0"/>
              <a:buAutoNum type="arabicPeriod"/>
            </a:pPr>
            <a:r>
              <a:rPr lang="en-US" sz="2400" dirty="0" smtClean="0">
                <a:latin typeface="Calibri" charset="0"/>
              </a:rPr>
              <a:t>Community education;</a:t>
            </a:r>
          </a:p>
          <a:p>
            <a:pPr marL="971550" lvl="1" indent="-514350" eaLnBrk="1" hangingPunct="1">
              <a:spcBef>
                <a:spcPct val="20000"/>
              </a:spcBef>
              <a:buFont typeface="Calibri" charset="0"/>
              <a:buAutoNum type="arabicPeriod"/>
            </a:pPr>
            <a:r>
              <a:rPr lang="en-US" sz="2400" dirty="0" smtClean="0">
                <a:latin typeface="Calibri" charset="0"/>
              </a:rPr>
              <a:t> Training (self-defense workshops, etc.)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4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44"/>
            <a:ext cx="3276600" cy="6858000"/>
          </a:xfrm>
          <a:prstGeom prst="rect">
            <a:avLst/>
          </a:prstGeom>
          <a:solidFill>
            <a:srgbClr val="607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LCASA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994525"/>
            <a:ext cx="2587405" cy="1835039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05400" y="5105400"/>
            <a:ext cx="3124200" cy="1600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#2</a:t>
            </a:r>
            <a:endParaRPr lang="en-US" dirty="0"/>
          </a:p>
        </p:txBody>
      </p:sp>
      <p:sp>
        <p:nvSpPr>
          <p:cNvPr id="13" name="Rectangle 2"/>
          <p:cNvSpPr txBox="1">
            <a:spLocks/>
          </p:cNvSpPr>
          <p:nvPr userDrawn="1"/>
        </p:nvSpPr>
        <p:spPr>
          <a:xfrm>
            <a:off x="685800" y="838200"/>
            <a:ext cx="7543800" cy="1447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b="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Welcome,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en-US" sz="36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web conference</a:t>
            </a:r>
            <a:br>
              <a:rPr lang="en-US" sz="36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will begin soon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2"/>
          <p:cNvSpPr>
            <a:spLocks noGrp="1"/>
          </p:cNvSpPr>
          <p:nvPr>
            <p:ph type="ctrTitle" hasCustomPrompt="1"/>
          </p:nvPr>
        </p:nvSpPr>
        <p:spPr>
          <a:xfrm>
            <a:off x="685800" y="2971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algn="l">
              <a:defRPr sz="3200" b="0" cap="all" spc="150" baseline="0">
                <a:solidFill>
                  <a:srgbClr val="0D0D0D"/>
                </a:solidFill>
              </a:defRPr>
            </a:lvl1pPr>
            <a:extLst/>
          </a:lstStyle>
          <a:p>
            <a:r>
              <a:rPr lang="en-US" dirty="0" smtClean="0"/>
              <a:t>WEB CONFERENCE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81000"/>
            <a:ext cx="7620000" cy="6096000"/>
          </a:xfrm>
          <a:prstGeom prst="rect">
            <a:avLst/>
          </a:prstGeom>
        </p:spPr>
        <p:txBody>
          <a:bodyPr>
            <a:noAutofit/>
          </a:bodyPr>
          <a:lstStyle>
            <a:lvl1pPr marL="1588" indent="0">
              <a:buClr>
                <a:srgbClr val="F1B704"/>
              </a:buClr>
              <a:buFont typeface="Arial"/>
              <a:buNone/>
              <a:defRPr sz="2800" baseline="0">
                <a:solidFill>
                  <a:srgbClr val="6075B4"/>
                </a:solidFill>
              </a:defRPr>
            </a:lvl1pPr>
          </a:lstStyle>
          <a:p>
            <a:pPr lvl="0"/>
            <a:r>
              <a:rPr lang="en-US" dirty="0" smtClean="0"/>
              <a:t>Blank slide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2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No Blue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81000"/>
            <a:ext cx="8229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1588" indent="0">
              <a:buClr>
                <a:srgbClr val="F1B704"/>
              </a:buClr>
              <a:buFont typeface="Arial"/>
              <a:buNone/>
              <a:defRPr sz="2800" baseline="0">
                <a:solidFill>
                  <a:srgbClr val="6075B4"/>
                </a:solidFill>
              </a:defRPr>
            </a:lvl1pPr>
          </a:lstStyle>
          <a:p>
            <a:pPr lvl="0"/>
            <a:r>
              <a:rPr lang="en-US" dirty="0" smtClean="0"/>
              <a:t>Blank slide</a:t>
            </a:r>
            <a:endParaRPr lang="en-US" dirty="0"/>
          </a:p>
        </p:txBody>
      </p:sp>
      <p:pic>
        <p:nvPicPr>
          <p:cNvPr id="5" name="Picture 4" descr="CALCASA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791200"/>
            <a:ext cx="1322832" cy="938179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791200"/>
            <a:ext cx="18859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 #2</a:t>
            </a:r>
          </a:p>
        </p:txBody>
      </p:sp>
    </p:spTree>
    <p:extLst>
      <p:ext uri="{BB962C8B-B14F-4D97-AF65-F5344CB8AC3E}">
        <p14:creationId xmlns:p14="http://schemas.microsoft.com/office/powerpoint/2010/main" val="305947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D863D-094B-6344-AC46-6E8689748FF6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BD37EA-1D78-E24F-AC24-C4A22AEB3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44"/>
            <a:ext cx="3276600" cy="6858000"/>
          </a:xfrm>
          <a:prstGeom prst="rect">
            <a:avLst/>
          </a:prstGeom>
          <a:solidFill>
            <a:srgbClr val="607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LCASA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994525"/>
            <a:ext cx="2587405" cy="1835039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34000" y="5105400"/>
            <a:ext cx="3124200" cy="1600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#2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85800" y="990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CALCASA</a:t>
            </a:r>
          </a:p>
          <a:p>
            <a:r>
              <a:rPr lang="en-US" dirty="0" smtClean="0"/>
              <a:t>1215 K Street</a:t>
            </a:r>
            <a:endParaRPr lang="en-US" baseline="0" dirty="0" smtClean="0"/>
          </a:p>
          <a:p>
            <a:r>
              <a:rPr lang="en-US" baseline="0" dirty="0" smtClean="0"/>
              <a:t>Suite 1850</a:t>
            </a:r>
          </a:p>
          <a:p>
            <a:r>
              <a:rPr lang="en-US" baseline="0" dirty="0" smtClean="0"/>
              <a:t>Sacramento, CA 95814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276600" y="990600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075B4"/>
                </a:solidFill>
              </a:rPr>
              <a:t>Website: </a:t>
            </a:r>
            <a:r>
              <a:rPr lang="en-US" b="1" dirty="0" err="1" smtClean="0">
                <a:solidFill>
                  <a:srgbClr val="6075B4"/>
                </a:solidFill>
              </a:rPr>
              <a:t>calcasa.org</a:t>
            </a:r>
            <a:endParaRPr lang="en-US" b="1" dirty="0" smtClean="0">
              <a:solidFill>
                <a:srgbClr val="6075B4"/>
              </a:solidFill>
            </a:endParaRPr>
          </a:p>
          <a:p>
            <a:endParaRPr lang="en-US" b="1" dirty="0" smtClean="0">
              <a:solidFill>
                <a:srgbClr val="6075B4"/>
              </a:solidFill>
            </a:endParaRPr>
          </a:p>
          <a:p>
            <a:r>
              <a:rPr lang="en-US" b="1" dirty="0" smtClean="0">
                <a:solidFill>
                  <a:srgbClr val="6075B4"/>
                </a:solidFill>
              </a:rPr>
              <a:t>Facebook: </a:t>
            </a:r>
            <a:r>
              <a:rPr lang="en-US" b="1" dirty="0" err="1" smtClean="0">
                <a:solidFill>
                  <a:srgbClr val="6075B4"/>
                </a:solidFill>
              </a:rPr>
              <a:t>www.facebook.com</a:t>
            </a:r>
            <a:r>
              <a:rPr lang="en-US" b="1" dirty="0" smtClean="0">
                <a:solidFill>
                  <a:srgbClr val="6075B4"/>
                </a:solidFill>
              </a:rPr>
              <a:t>/CALCASA</a:t>
            </a:r>
          </a:p>
          <a:p>
            <a:endParaRPr lang="en-US" b="1" dirty="0" smtClean="0">
              <a:solidFill>
                <a:srgbClr val="6075B4"/>
              </a:solidFill>
            </a:endParaRPr>
          </a:p>
          <a:p>
            <a:r>
              <a:rPr lang="en-US" b="1" dirty="0" smtClean="0">
                <a:solidFill>
                  <a:srgbClr val="6075B4"/>
                </a:solidFill>
              </a:rPr>
              <a:t>Twitter: Follow @CALCASA</a:t>
            </a:r>
          </a:p>
          <a:p>
            <a:endParaRPr lang="en-US" b="1" dirty="0" smtClean="0">
              <a:solidFill>
                <a:srgbClr val="6075B4"/>
              </a:solidFill>
            </a:endParaRPr>
          </a:p>
          <a:p>
            <a:r>
              <a:rPr lang="en-US" b="1" dirty="0" smtClean="0">
                <a:solidFill>
                  <a:srgbClr val="6075B4"/>
                </a:solidFill>
              </a:rPr>
              <a:t>Flickr: </a:t>
            </a:r>
            <a:r>
              <a:rPr lang="pl-PL" b="1" dirty="0" err="1" smtClean="0">
                <a:solidFill>
                  <a:srgbClr val="6075B4"/>
                </a:solidFill>
              </a:rPr>
              <a:t>www.flickr.com</a:t>
            </a:r>
            <a:r>
              <a:rPr lang="pl-PL" b="1" dirty="0" smtClean="0">
                <a:solidFill>
                  <a:srgbClr val="6075B4"/>
                </a:solidFill>
              </a:rPr>
              <a:t>/</a:t>
            </a:r>
            <a:r>
              <a:rPr lang="pl-PL" b="1" dirty="0" err="1" smtClean="0">
                <a:solidFill>
                  <a:srgbClr val="6075B4"/>
                </a:solidFill>
              </a:rPr>
              <a:t>photos</a:t>
            </a:r>
            <a:r>
              <a:rPr lang="pl-PL" b="1" dirty="0" smtClean="0">
                <a:solidFill>
                  <a:srgbClr val="6075B4"/>
                </a:solidFill>
              </a:rPr>
              <a:t>/</a:t>
            </a:r>
            <a:r>
              <a:rPr lang="pl-PL" b="1" dirty="0" err="1" smtClean="0">
                <a:solidFill>
                  <a:srgbClr val="6075B4"/>
                </a:solidFill>
              </a:rPr>
              <a:t>calcasa</a:t>
            </a:r>
            <a:r>
              <a:rPr lang="pl-PL" b="1" dirty="0" smtClean="0">
                <a:solidFill>
                  <a:srgbClr val="6075B4"/>
                </a:solidFill>
              </a:rPr>
              <a:t>/</a:t>
            </a:r>
          </a:p>
          <a:p>
            <a:endParaRPr lang="pl-PL" b="1" dirty="0" smtClean="0">
              <a:solidFill>
                <a:srgbClr val="6075B4"/>
              </a:solidFill>
            </a:endParaRPr>
          </a:p>
          <a:p>
            <a:r>
              <a:rPr lang="pl-PL" b="1" dirty="0" err="1" smtClean="0">
                <a:solidFill>
                  <a:srgbClr val="6075B4"/>
                </a:solidFill>
              </a:rPr>
              <a:t>YouTube</a:t>
            </a:r>
            <a:r>
              <a:rPr lang="pl-PL" b="1" dirty="0" smtClean="0">
                <a:solidFill>
                  <a:srgbClr val="6075B4"/>
                </a:solidFill>
              </a:rPr>
              <a:t>:</a:t>
            </a:r>
            <a:r>
              <a:rPr lang="pl-PL" b="1" baseline="0" dirty="0" smtClean="0">
                <a:solidFill>
                  <a:srgbClr val="6075B4"/>
                </a:solidFill>
              </a:rPr>
              <a:t> </a:t>
            </a:r>
            <a:r>
              <a:rPr lang="pl-PL" b="1" baseline="0" dirty="0" err="1" smtClean="0">
                <a:solidFill>
                  <a:srgbClr val="6075B4"/>
                </a:solidFill>
              </a:rPr>
              <a:t>www.youtube.com</a:t>
            </a:r>
            <a:r>
              <a:rPr lang="pl-PL" b="1" baseline="0" dirty="0" smtClean="0">
                <a:solidFill>
                  <a:srgbClr val="6075B4"/>
                </a:solidFill>
              </a:rPr>
              <a:t>/</a:t>
            </a:r>
            <a:r>
              <a:rPr lang="pl-PL" b="1" baseline="0" dirty="0" err="1" smtClean="0">
                <a:solidFill>
                  <a:srgbClr val="6075B4"/>
                </a:solidFill>
              </a:rPr>
              <a:t>CalCASAVideo</a:t>
            </a:r>
            <a:endParaRPr lang="pl-PL" b="1" baseline="0" dirty="0" smtClean="0">
              <a:solidFill>
                <a:srgbClr val="6075B4"/>
              </a:solidFill>
            </a:endParaRPr>
          </a:p>
          <a:p>
            <a:endParaRPr lang="en-US" b="1" dirty="0" smtClean="0">
              <a:solidFill>
                <a:srgbClr val="6075B4"/>
              </a:solidFill>
            </a:endParaRPr>
          </a:p>
          <a:p>
            <a:r>
              <a:rPr lang="en-US" b="1" dirty="0" smtClean="0">
                <a:solidFill>
                  <a:srgbClr val="6075B4"/>
                </a:solidFill>
              </a:rPr>
              <a:t>Email: </a:t>
            </a:r>
            <a:r>
              <a:rPr lang="en-US" b="1" dirty="0" err="1" smtClean="0">
                <a:solidFill>
                  <a:srgbClr val="6075B4"/>
                </a:solidFill>
              </a:rPr>
              <a:t>info@calcasa.org</a:t>
            </a:r>
            <a:endParaRPr lang="en-US" b="1" dirty="0">
              <a:solidFill>
                <a:srgbClr val="6075B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CASA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791200"/>
            <a:ext cx="1322832" cy="93817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7594" y="1600200"/>
            <a:ext cx="166220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2590800" y="16002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333333"/>
                </a:solidFill>
              </a:rPr>
              <a:t>Raise</a:t>
            </a:r>
            <a:r>
              <a:rPr lang="en-US" sz="3200" baseline="0" dirty="0" smtClean="0">
                <a:solidFill>
                  <a:srgbClr val="333333"/>
                </a:solidFill>
              </a:rPr>
              <a:t> hand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333333"/>
                </a:solidFill>
              </a:rPr>
              <a:t>Text chat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333333"/>
                </a:solidFill>
              </a:rPr>
              <a:t>PowerPoint slides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333333"/>
                </a:solidFill>
              </a:rPr>
              <a:t>Phone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90800" y="41148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dirty="0" smtClean="0">
                <a:solidFill>
                  <a:srgbClr val="333333"/>
                </a:solidFill>
              </a:rPr>
              <a:t>Please</a:t>
            </a:r>
            <a:r>
              <a:rPr lang="en-US" sz="2200" baseline="0" dirty="0" smtClean="0">
                <a:solidFill>
                  <a:srgbClr val="333333"/>
                </a:solidFill>
              </a:rPr>
              <a:t> send a private chat message for help.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0" baseline="0" dirty="0" smtClean="0">
              <a:solidFill>
                <a:srgbClr val="333333"/>
              </a:solidFill>
              <a:latin typeface="Calibri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0" baseline="0" dirty="0" smtClean="0">
                <a:solidFill>
                  <a:srgbClr val="333333"/>
                </a:solidFill>
                <a:latin typeface="Calibri (Body)"/>
                <a:cs typeface="Calibri (Body)"/>
              </a:rPr>
              <a:t>C</a:t>
            </a:r>
            <a:r>
              <a:rPr lang="en-US" sz="2000" b="0" dirty="0" smtClean="0">
                <a:solidFill>
                  <a:srgbClr val="333333"/>
                </a:solidFill>
                <a:latin typeface="Calibri (Body)"/>
                <a:cs typeface="Calibri (Body)"/>
              </a:rPr>
              <a:t>all </a:t>
            </a:r>
            <a:r>
              <a:rPr lang="en-US" sz="2000" b="0" dirty="0" err="1" smtClean="0">
                <a:solidFill>
                  <a:srgbClr val="333333"/>
                </a:solidFill>
                <a:latin typeface="Calibri (Body)"/>
                <a:cs typeface="Calibri (Body)"/>
              </a:rPr>
              <a:t>iLinc</a:t>
            </a:r>
            <a:r>
              <a:rPr lang="en-US" sz="2000" b="0" dirty="0" smtClean="0">
                <a:solidFill>
                  <a:srgbClr val="333333"/>
                </a:solidFill>
                <a:latin typeface="Calibri (Body)"/>
                <a:cs typeface="Calibri (Body)"/>
              </a:rPr>
              <a:t> Technical Support at</a:t>
            </a:r>
            <a:r>
              <a:rPr lang="en-US" sz="2000" b="0" baseline="0" dirty="0" smtClean="0">
                <a:solidFill>
                  <a:srgbClr val="333333"/>
                </a:solidFill>
                <a:latin typeface="Calibri (Body)"/>
                <a:cs typeface="Calibri (Body)"/>
              </a:rPr>
              <a:t> </a:t>
            </a:r>
            <a:r>
              <a:rPr lang="en-US" sz="2000" b="0" dirty="0" smtClean="0">
                <a:solidFill>
                  <a:srgbClr val="333333"/>
                </a:solidFill>
                <a:latin typeface="Calibri (Body)"/>
                <a:cs typeface="Calibri (Body)"/>
              </a:rPr>
              <a:t>800.799.4510.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304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0" dirty="0" smtClean="0">
                <a:solidFill>
                  <a:schemeClr val="tx2"/>
                </a:solidFill>
              </a:rPr>
              <a:t>How to use this technology</a:t>
            </a:r>
            <a:endParaRPr lang="en-US" sz="4000" b="0" dirty="0">
              <a:solidFill>
                <a:schemeClr val="tx2"/>
              </a:solidFill>
            </a:endParaRP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324600" y="5791200"/>
            <a:ext cx="18859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 #2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324600" y="5791200"/>
            <a:ext cx="18859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 #2</a:t>
            </a:r>
          </a:p>
        </p:txBody>
      </p:sp>
      <p:pic>
        <p:nvPicPr>
          <p:cNvPr id="8" name="Picture 3" descr="chat im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25693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Callout 12"/>
          <p:cNvSpPr/>
          <p:nvPr userDrawn="1"/>
        </p:nvSpPr>
        <p:spPr>
          <a:xfrm>
            <a:off x="3505200" y="1600200"/>
            <a:ext cx="4572000" cy="2667000"/>
          </a:xfrm>
          <a:prstGeom prst="wedgeEllipseCallout">
            <a:avLst>
              <a:gd name="adj1" fmla="val -43667"/>
              <a:gd name="adj2" fmla="val 44819"/>
            </a:avLst>
          </a:prstGeom>
          <a:solidFill>
            <a:srgbClr val="607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 descr="CALCASA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791200"/>
            <a:ext cx="1322832" cy="93817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67200" y="1981200"/>
            <a:ext cx="3124200" cy="1752600"/>
          </a:xfrm>
          <a:prstGeom prst="rect">
            <a:avLst/>
          </a:prstGeom>
        </p:spPr>
        <p:txBody>
          <a:bodyPr vert="horz" anchor="ctr"/>
          <a:lstStyle>
            <a:lvl1pPr algn="ctr">
              <a:defRPr baseline="0"/>
            </a:lvl1pPr>
          </a:lstStyle>
          <a:p>
            <a:pPr lvl="0"/>
            <a:r>
              <a:rPr lang="en-US" dirty="0" smtClean="0"/>
              <a:t>Type your question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5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533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2F5897"/>
                </a:solidFill>
              </a:rPr>
              <a:t>Questions &amp; Answers</a:t>
            </a:r>
            <a:endParaRPr lang="en-US" sz="4000" dirty="0">
              <a:solidFill>
                <a:srgbClr val="2F5897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2362200"/>
            <a:ext cx="510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pPr lvl="0"/>
            <a:r>
              <a:rPr lang="en-US" dirty="0" smtClean="0"/>
              <a:t>What questions do you have about __________?</a:t>
            </a:r>
            <a:endParaRPr lang="en-US" dirty="0"/>
          </a:p>
        </p:txBody>
      </p:sp>
      <p:pic>
        <p:nvPicPr>
          <p:cNvPr id="6" name="Picture 5" descr="CALCASA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791200"/>
            <a:ext cx="1322832" cy="938179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48400" y="5791200"/>
            <a:ext cx="18859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 #2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9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2599"/>
            <a:ext cx="7543800" cy="609601"/>
          </a:xfrm>
          <a:prstGeom prst="rect">
            <a:avLst/>
          </a:prstGeom>
        </p:spPr>
        <p:txBody>
          <a:bodyPr anchor="b"/>
          <a:lstStyle>
            <a:lvl1pPr algn="r">
              <a:defRPr sz="4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7" name="Picture 6" descr="CALCASA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994525"/>
            <a:ext cx="2587405" cy="1835039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05400" y="5105400"/>
            <a:ext cx="3124200" cy="1600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#2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362200"/>
            <a:ext cx="7543800" cy="381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000">
                <a:solidFill>
                  <a:schemeClr val="tx2">
                    <a:lumMod val="75000"/>
                  </a:schemeClr>
                </a:solidFill>
                <a:latin typeface="Cambria (Headings)"/>
                <a:cs typeface="Cambria (Headings)"/>
              </a:defRPr>
            </a:lvl1pPr>
          </a:lstStyle>
          <a:p>
            <a:pPr lvl="0"/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/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971800"/>
            <a:ext cx="7772400" cy="838200"/>
          </a:xfrm>
          <a:prstGeom prst="rect">
            <a:avLst/>
          </a:prstGeom>
          <a:solidFill>
            <a:srgbClr val="6075B4"/>
          </a:solidFill>
          <a:ln>
            <a:noFill/>
          </a:ln>
          <a:effectLst/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Chapter / Section Break Slide</a:t>
            </a:r>
            <a:endParaRPr lang="en-US" dirty="0"/>
          </a:p>
        </p:txBody>
      </p:sp>
      <p:pic>
        <p:nvPicPr>
          <p:cNvPr id="5" name="Picture 4" descr="CALCASA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791200"/>
            <a:ext cx="1322832" cy="938179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324600" y="5791200"/>
            <a:ext cx="18859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 #2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7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524000"/>
            <a:ext cx="76200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458788" indent="-457200">
              <a:buClr>
                <a:srgbClr val="F1B704"/>
              </a:buClr>
              <a:buFont typeface="Arial"/>
              <a:buChar char="•"/>
              <a:defRPr sz="2800" baseline="0">
                <a:solidFill>
                  <a:srgbClr val="6075B4"/>
                </a:solidFill>
              </a:defRPr>
            </a:lvl1pPr>
          </a:lstStyle>
          <a:p>
            <a:pPr lvl="0"/>
            <a:r>
              <a:rPr lang="en-US" dirty="0" smtClean="0"/>
              <a:t>Write here.</a:t>
            </a:r>
          </a:p>
          <a:p>
            <a:pPr lvl="0"/>
            <a:r>
              <a:rPr lang="en-US" dirty="0" smtClean="0"/>
              <a:t>Write here.</a:t>
            </a:r>
            <a:endParaRPr lang="en-US" dirty="0"/>
          </a:p>
        </p:txBody>
      </p:sp>
      <p:pic>
        <p:nvPicPr>
          <p:cNvPr id="6" name="Picture 5" descr="CALCASA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791200"/>
            <a:ext cx="1322832" cy="938179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2200" y="5791200"/>
            <a:ext cx="18859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 #2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(No Blue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524000"/>
            <a:ext cx="82296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458788" indent="-457200">
              <a:buClr>
                <a:srgbClr val="F1B704"/>
              </a:buClr>
              <a:buFont typeface="Arial"/>
              <a:buChar char="•"/>
              <a:defRPr sz="2800" baseline="0">
                <a:solidFill>
                  <a:srgbClr val="6075B4"/>
                </a:solidFill>
              </a:defRPr>
            </a:lvl1pPr>
          </a:lstStyle>
          <a:p>
            <a:pPr lvl="0"/>
            <a:r>
              <a:rPr lang="en-US" dirty="0" smtClean="0"/>
              <a:t>Write here.</a:t>
            </a:r>
          </a:p>
          <a:p>
            <a:pPr lvl="0"/>
            <a:r>
              <a:rPr lang="en-US" dirty="0" smtClean="0"/>
              <a:t>Write here.</a:t>
            </a:r>
            <a:endParaRPr lang="en-US" dirty="0"/>
          </a:p>
        </p:txBody>
      </p:sp>
      <p:pic>
        <p:nvPicPr>
          <p:cNvPr id="6" name="Picture 5" descr="CALCASA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791200"/>
            <a:ext cx="1322832" cy="938179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791200"/>
            <a:ext cx="18859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 #2</a:t>
            </a:r>
          </a:p>
        </p:txBody>
      </p:sp>
    </p:spTree>
    <p:extLst>
      <p:ext uri="{BB962C8B-B14F-4D97-AF65-F5344CB8AC3E}">
        <p14:creationId xmlns:p14="http://schemas.microsoft.com/office/powerpoint/2010/main" val="132277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62" r:id="rId3"/>
    <p:sldLayoutId id="2147483675" r:id="rId4"/>
    <p:sldLayoutId id="2147483676" r:id="rId5"/>
    <p:sldLayoutId id="2147483661" r:id="rId6"/>
    <p:sldLayoutId id="2147483677" r:id="rId7"/>
    <p:sldLayoutId id="2147483672" r:id="rId8"/>
    <p:sldLayoutId id="2147483680" r:id="rId9"/>
    <p:sldLayoutId id="2147483678" r:id="rId10"/>
    <p:sldLayoutId id="2147483681" r:id="rId11"/>
    <p:sldLayoutId id="214748368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588" indent="0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182563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750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182563" algn="l" defTabSz="914400" rtl="0" eaLnBrk="1" latinLnBrk="0" hangingPunct="1">
        <a:spcBef>
          <a:spcPts val="6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Shaina.brown@calcasa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ax Check-off Facebook Cover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257" r="-310" b="-72"/>
          <a:stretch/>
        </p:blipFill>
        <p:spPr>
          <a:xfrm>
            <a:off x="3828840" y="4387579"/>
            <a:ext cx="4329089" cy="1597235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Tax Check Off: </a:t>
            </a:r>
            <a:r>
              <a:rPr lang="en-US" dirty="0" smtClean="0"/>
              <a:t>California Sexual Violence Victim Services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tax check-off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 CA resident must file and state and federal tax return each year</a:t>
            </a:r>
          </a:p>
          <a:p>
            <a:r>
              <a:rPr lang="en-US" dirty="0" smtClean="0"/>
              <a:t>Depending on one’s earnings, tax rate, deductions, etc., an individual will either owe taxes or will be paid a tax return. </a:t>
            </a:r>
          </a:p>
          <a:p>
            <a:pPr lvl="1"/>
            <a:r>
              <a:rPr lang="en-US" dirty="0" smtClean="0"/>
              <a:t>Regardless, any individual can allocate an amount over $1.00 to the California Sexual Violence Victim Services Fund</a:t>
            </a:r>
          </a:p>
          <a:p>
            <a:endParaRPr lang="en-US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946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State Tax Return – Form 540</a:t>
            </a:r>
            <a:endParaRPr lang="en-US" dirty="0"/>
          </a:p>
        </p:txBody>
      </p:sp>
      <p:pic>
        <p:nvPicPr>
          <p:cNvPr id="8" name="Content Placeholder 9" descr="Screenshot 2015-02-18 14.30.22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50" b="-38450"/>
          <a:stretch>
            <a:fillRect/>
          </a:stretch>
        </p:blipFill>
        <p:spPr/>
      </p:pic>
      <p:sp>
        <p:nvSpPr>
          <p:cNvPr id="9" name="Right Arrow 8"/>
          <p:cNvSpPr/>
          <p:nvPr/>
        </p:nvSpPr>
        <p:spPr>
          <a:xfrm>
            <a:off x="152400" y="2971800"/>
            <a:ext cx="457200" cy="279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295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Form 540 Instructions</a:t>
            </a:r>
            <a:endParaRPr lang="en-US" sz="2800" b="1" dirty="0"/>
          </a:p>
        </p:txBody>
      </p:sp>
      <p:pic>
        <p:nvPicPr>
          <p:cNvPr id="11" name="Content Placeholder 10" descr="Screenshot 2015-02-18 14.32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88" b="-12788"/>
          <a:stretch>
            <a:fillRect/>
          </a:stretch>
        </p:blipFill>
        <p:spPr>
          <a:xfrm>
            <a:off x="4645025" y="2174875"/>
            <a:ext cx="4041775" cy="395128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522788" y="4038600"/>
            <a:ext cx="457200" cy="279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ontent Placeholder 12"/>
          <p:cNvSpPr txBox="1">
            <a:spLocks noGrp="1"/>
          </p:cNvSpPr>
          <p:nvPr>
            <p:ph sz="half" idx="2"/>
          </p:nvPr>
        </p:nvSpPr>
        <p:spPr>
          <a:xfrm>
            <a:off x="4724400" y="1295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Form 540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770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State Tax Return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Tax payers can designate portion of CA State Tax Return to be transferred via “Voluntary Contributions” located on: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Form 540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Side 4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Line 26 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Code 429 - California Sexual Violence Victims Services Fund</a:t>
            </a:r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0146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Tax Check-off Fly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953000" cy="640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Flyer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2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Mobilize!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57200" y="1524000"/>
            <a:ext cx="7620000" cy="1219200"/>
          </a:xfrm>
        </p:spPr>
        <p:txBody>
          <a:bodyPr/>
          <a:lstStyle/>
          <a:p>
            <a:r>
              <a:rPr lang="en-US" dirty="0"/>
              <a:t>In order to remain on the CA State Tax Return, we need your help to raise awareness!</a:t>
            </a:r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45278"/>
            <a:ext cx="3086100" cy="400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581400" y="4038600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$250,000</a:t>
            </a:r>
          </a:p>
        </p:txBody>
      </p:sp>
    </p:spTree>
    <p:extLst>
      <p:ext uri="{BB962C8B-B14F-4D97-AF65-F5344CB8AC3E}">
        <p14:creationId xmlns:p14="http://schemas.microsoft.com/office/powerpoint/2010/main" val="168265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Mobilize!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524000"/>
            <a:ext cx="7620000" cy="1371600"/>
          </a:xfrm>
        </p:spPr>
        <p:txBody>
          <a:bodyPr/>
          <a:lstStyle/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Upload our banner to your Facebook page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7" descr="Screenshot 2015-02-18 16.09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51895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2971800"/>
            <a:ext cx="173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1. Click Camera 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04800" y="3352800"/>
            <a:ext cx="271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2. Select “Upload Photo”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04800" y="3733800"/>
            <a:ext cx="2717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3. Choose saved banner file we have provided and select “Open”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04800" y="4724400"/>
            <a:ext cx="271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4. Reposition as necessary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905000" y="3048000"/>
            <a:ext cx="1379537" cy="228600"/>
          </a:xfrm>
          <a:prstGeom prst="rightArrow">
            <a:avLst>
              <a:gd name="adj1" fmla="val 5666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Mobilize!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524000"/>
            <a:ext cx="7620000" cy="2286000"/>
          </a:xfrm>
        </p:spPr>
        <p:txBody>
          <a:bodyPr/>
          <a:lstStyle/>
          <a:p>
            <a:r>
              <a:rPr lang="en-US" dirty="0">
                <a:latin typeface="Corbel" charset="0"/>
              </a:rPr>
              <a:t>Share information with funders, community members, partners, and friends!</a:t>
            </a:r>
          </a:p>
          <a:p>
            <a:pPr lvl="1"/>
            <a:r>
              <a:rPr lang="en-US" dirty="0">
                <a:latin typeface="Corbel" charset="0"/>
              </a:rPr>
              <a:t>Use our e-mail template to provide an overview, instructions, and pictures to help them designate a portion of their tax return to Line 26, Code 429!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2" descr="Screenshot 2015-02-18 16.37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5638800" cy="22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4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Mobilize!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524000"/>
            <a:ext cx="7620000" cy="1524000"/>
          </a:xfrm>
        </p:spPr>
        <p:txBody>
          <a:bodyPr/>
          <a:lstStyle/>
          <a:p>
            <a:r>
              <a:rPr lang="en-US" dirty="0">
                <a:latin typeface="Corbel" charset="0"/>
              </a:rPr>
              <a:t>Distribute a press release!</a:t>
            </a:r>
          </a:p>
          <a:p>
            <a:pPr lvl="1"/>
            <a:r>
              <a:rPr lang="en-US" dirty="0">
                <a:latin typeface="Corbel" charset="0"/>
              </a:rPr>
              <a:t>Use our press release template to garner attention from local media. 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4610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86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Mobilize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Use our image to create e-mail signature </a:t>
            </a:r>
          </a:p>
          <a:p>
            <a:r>
              <a:rPr lang="en-US" dirty="0" smtClean="0"/>
              <a:t>In “settings” of e-mail program, you can add a logo file</a:t>
            </a:r>
          </a:p>
          <a:p>
            <a:r>
              <a:rPr lang="en-US" dirty="0" smtClean="0"/>
              <a:t>Instructions will vary by e-mail program</a:t>
            </a:r>
            <a:endParaRPr lang="en-US" dirty="0"/>
          </a:p>
        </p:txBody>
      </p:sp>
      <p:pic>
        <p:nvPicPr>
          <p:cNvPr id="5" name="Picture Placeholder 4" descr="Tax check off eSig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" t="-4665" r="892" b="-5823"/>
          <a:stretch/>
        </p:blipFill>
        <p:spPr>
          <a:xfrm>
            <a:off x="4876800" y="3657600"/>
            <a:ext cx="2670839" cy="3040515"/>
          </a:xfrm>
        </p:spPr>
      </p:pic>
    </p:spTree>
    <p:extLst>
      <p:ext uri="{BB962C8B-B14F-4D97-AF65-F5344CB8AC3E}">
        <p14:creationId xmlns:p14="http://schemas.microsoft.com/office/powerpoint/2010/main" val="367090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</a:t>
            </a:r>
            <a:endParaRPr lang="en-US" sz="36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Oval Callout 5"/>
          <p:cNvSpPr/>
          <p:nvPr/>
        </p:nvSpPr>
        <p:spPr>
          <a:xfrm>
            <a:off x="3505200" y="1600200"/>
            <a:ext cx="4572000" cy="2667000"/>
          </a:xfrm>
          <a:prstGeom prst="wedgeEllipseCallout">
            <a:avLst>
              <a:gd name="adj1" fmla="val -43667"/>
              <a:gd name="adj2" fmla="val 44819"/>
            </a:avLst>
          </a:prstGeom>
          <a:solidFill>
            <a:srgbClr val="607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Oval Callout 6"/>
          <p:cNvSpPr/>
          <p:nvPr/>
        </p:nvSpPr>
        <p:spPr>
          <a:xfrm>
            <a:off x="1600200" y="685800"/>
            <a:ext cx="6629400" cy="5486400"/>
          </a:xfrm>
          <a:prstGeom prst="wedgeEllipseCallout">
            <a:avLst>
              <a:gd name="adj1" fmla="val -43667"/>
              <a:gd name="adj2" fmla="val 44819"/>
            </a:avLst>
          </a:prstGeom>
          <a:solidFill>
            <a:srgbClr val="607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209800" y="2209800"/>
            <a:ext cx="5410200" cy="2209800"/>
          </a:xfrm>
        </p:spPr>
        <p:txBody>
          <a:bodyPr/>
          <a:lstStyle/>
          <a:p>
            <a:pPr marL="1588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What ideas do you have to promote the tax check-off?</a:t>
            </a:r>
            <a:endParaRPr lang="en-US" sz="3200" dirty="0">
              <a:solidFill>
                <a:schemeClr val="bg1"/>
              </a:solidFill>
            </a:endParaRPr>
          </a:p>
          <a:p>
            <a:pPr marL="1588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 </a:t>
            </a:r>
          </a:p>
          <a:p>
            <a:pPr marL="1588" lv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5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0236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ools for your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81000" y="1524000"/>
            <a:ext cx="4191000" cy="3733800"/>
          </a:xfrm>
        </p:spPr>
        <p:txBody>
          <a:bodyPr/>
          <a:lstStyle/>
          <a:p>
            <a:r>
              <a:rPr lang="en-US" dirty="0">
                <a:latin typeface="Corbel" charset="0"/>
              </a:rPr>
              <a:t>Flyer</a:t>
            </a:r>
          </a:p>
          <a:p>
            <a:r>
              <a:rPr lang="en-US" dirty="0">
                <a:latin typeface="Corbel" charset="0"/>
              </a:rPr>
              <a:t>Facebook banner</a:t>
            </a:r>
          </a:p>
          <a:p>
            <a:r>
              <a:rPr lang="en-US" dirty="0">
                <a:latin typeface="Corbel" charset="0"/>
              </a:rPr>
              <a:t>E-mail template</a:t>
            </a:r>
          </a:p>
          <a:p>
            <a:r>
              <a:rPr lang="en-US" dirty="0">
                <a:latin typeface="Corbel" charset="0"/>
              </a:rPr>
              <a:t>Press release template</a:t>
            </a:r>
          </a:p>
          <a:p>
            <a:r>
              <a:rPr lang="en-US" dirty="0" smtClean="0">
                <a:latin typeface="Corbel" charset="0"/>
              </a:rPr>
              <a:t>E-mail signature</a:t>
            </a:r>
          </a:p>
          <a:p>
            <a:r>
              <a:rPr lang="en-US" dirty="0" smtClean="0">
                <a:latin typeface="Corbel" charset="0"/>
              </a:rPr>
              <a:t>Talking </a:t>
            </a:r>
            <a:r>
              <a:rPr lang="en-US" dirty="0">
                <a:latin typeface="Corbel" charset="0"/>
              </a:rPr>
              <a:t>points</a:t>
            </a: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2357" t="477" r="-1130" b="-8724"/>
          <a:stretch/>
        </p:blipFill>
        <p:spPr>
          <a:xfrm>
            <a:off x="4559975" y="1692276"/>
            <a:ext cx="3382732" cy="3580517"/>
          </a:xfrm>
        </p:spPr>
      </p:pic>
    </p:spTree>
    <p:extLst>
      <p:ext uri="{BB962C8B-B14F-4D97-AF65-F5344CB8AC3E}">
        <p14:creationId xmlns:p14="http://schemas.microsoft.com/office/powerpoint/2010/main" val="250132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4903788" cy="32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38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contact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057400" y="1676400"/>
            <a:ext cx="5410200" cy="3733800"/>
          </a:xfrm>
        </p:spPr>
        <p:txBody>
          <a:bodyPr/>
          <a:lstStyle/>
          <a:p>
            <a:pPr marL="1588" indent="0" algn="ctr">
              <a:buNone/>
            </a:pPr>
            <a:r>
              <a:rPr lang="en-US" dirty="0" smtClean="0"/>
              <a:t>Shaina Brown</a:t>
            </a:r>
          </a:p>
          <a:p>
            <a:pPr marL="1588" indent="0" algn="ctr">
              <a:buNone/>
            </a:pPr>
            <a:r>
              <a:rPr lang="en-US" dirty="0" smtClean="0">
                <a:hlinkClick r:id="rId3"/>
              </a:rPr>
              <a:t>Shaina.brown@calcasa.org</a:t>
            </a:r>
            <a:endParaRPr lang="en-US" dirty="0" smtClean="0"/>
          </a:p>
          <a:p>
            <a:pPr marL="1588" indent="0" algn="ctr">
              <a:buNone/>
            </a:pPr>
            <a:r>
              <a:rPr lang="en-US" dirty="0" smtClean="0"/>
              <a:t>916-471-6174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6074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2599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Conference Presenters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800" y="2362200"/>
            <a:ext cx="7543800" cy="1219200"/>
          </a:xfrm>
        </p:spPr>
        <p:txBody>
          <a:bodyPr/>
          <a:lstStyle/>
          <a:p>
            <a:r>
              <a:rPr lang="en-US" sz="3200" dirty="0" smtClean="0"/>
              <a:t>Sandra </a:t>
            </a:r>
            <a:r>
              <a:rPr lang="en-US" sz="3200" dirty="0" err="1" smtClean="0"/>
              <a:t>Henriquez</a:t>
            </a:r>
            <a:r>
              <a:rPr lang="en-US" sz="3200" dirty="0" smtClean="0"/>
              <a:t>, Executive Director, CALCASA </a:t>
            </a:r>
          </a:p>
          <a:p>
            <a:r>
              <a:rPr lang="en-US" sz="3200" dirty="0" smtClean="0"/>
              <a:t>Shaina Brown, Public Affairs + Communications Associate, </a:t>
            </a:r>
          </a:p>
          <a:p>
            <a:r>
              <a:rPr lang="en-US" sz="3200" dirty="0" smtClean="0"/>
              <a:t>CALCASA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93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3600" dirty="0" smtClean="0"/>
              <a:t>It’s On Us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 smtClean="0">
                <a:latin typeface="Cambria"/>
                <a:ea typeface="+mj-ea"/>
                <a:cs typeface="+mj-cs"/>
              </a:rPr>
              <a:t>President Obama at the 2015 Grammy’s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584" t="578" r="-410" b="-3199"/>
          <a:stretch/>
        </p:blipFill>
        <p:spPr>
          <a:xfrm>
            <a:off x="577213" y="1674208"/>
            <a:ext cx="7869323" cy="2213034"/>
          </a:xfrm>
        </p:spPr>
      </p:pic>
    </p:spTree>
    <p:extLst>
      <p:ext uri="{BB962C8B-B14F-4D97-AF65-F5344CB8AC3E}">
        <p14:creationId xmlns:p14="http://schemas.microsoft.com/office/powerpoint/2010/main" val="141267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do you feel when you pay your taxes?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7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25" y="1524000"/>
            <a:ext cx="4419600" cy="3124200"/>
          </a:xfrm>
        </p:spPr>
        <p:txBody>
          <a:bodyPr/>
          <a:lstStyle/>
          <a:p>
            <a:pPr algn="ctr"/>
            <a:r>
              <a:rPr lang="en-US" dirty="0" smtClean="0"/>
              <a:t>Paying taxes is now </a:t>
            </a:r>
            <a:br>
              <a:rPr lang="en-US" dirty="0" smtClean="0"/>
            </a:br>
            <a:r>
              <a:rPr lang="en-US" dirty="0" smtClean="0"/>
              <a:t>an opportunity to </a:t>
            </a:r>
            <a:br>
              <a:rPr lang="en-US" dirty="0" smtClean="0"/>
            </a:br>
            <a:r>
              <a:rPr lang="en-US" dirty="0" smtClean="0"/>
              <a:t>support survivors of sexual violence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3742197" cy="4876800"/>
          </a:xfrm>
          <a:prstGeom prst="rect">
            <a:avLst/>
          </a:prstGeom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0752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295400"/>
            <a:ext cx="7620000" cy="3962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Stable funding for CA RCCs is a top programmatic and legislative priority for CALCASA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CALCASA sponsored SB 782 (</a:t>
            </a:r>
            <a:r>
              <a:rPr lang="en-US" dirty="0" err="1" smtClean="0"/>
              <a:t>DeSaulnier</a:t>
            </a:r>
            <a:r>
              <a:rPr lang="en-US" dirty="0" smtClean="0"/>
              <a:t>) - Created </a:t>
            </a:r>
            <a:r>
              <a:rPr lang="en-US" dirty="0"/>
              <a:t>new funding stream for sexual assault intervention and prevention services and education</a:t>
            </a:r>
            <a:endParaRPr lang="en-US" dirty="0" smtClean="0"/>
          </a:p>
          <a:p>
            <a:pPr lvl="3"/>
            <a:endParaRPr lang="en-US" sz="2600" dirty="0">
              <a:solidFill>
                <a:srgbClr val="6075B4"/>
              </a:solidFill>
            </a:endParaRP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23659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Sexual Assault Violence Victims Services Fund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295400"/>
            <a:ext cx="7620000" cy="3962400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Managed by </a:t>
            </a:r>
            <a:r>
              <a:rPr lang="en-US" dirty="0" err="1"/>
              <a:t>CalOES</a:t>
            </a:r>
            <a:endParaRPr lang="en-US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Provides grants to CA RCCs for the following activities:</a:t>
            </a:r>
          </a:p>
          <a:p>
            <a:pPr lvl="3">
              <a:spcBef>
                <a:spcPct val="20000"/>
              </a:spcBef>
              <a:buFont typeface="Corbel" charset="0"/>
              <a:buAutoNum type="arabicPeriod"/>
            </a:pPr>
            <a:r>
              <a:rPr lang="en-US" sz="2400" dirty="0"/>
              <a:t>Emergency back-up</a:t>
            </a:r>
          </a:p>
          <a:p>
            <a:pPr lvl="3">
              <a:spcBef>
                <a:spcPct val="20000"/>
              </a:spcBef>
              <a:buFont typeface="Corbel" charset="0"/>
              <a:buAutoNum type="arabicPeriod"/>
            </a:pPr>
            <a:r>
              <a:rPr lang="en-US" sz="2400" dirty="0"/>
              <a:t>Emergency fund resources</a:t>
            </a:r>
          </a:p>
          <a:p>
            <a:pPr lvl="3">
              <a:spcBef>
                <a:spcPct val="20000"/>
              </a:spcBef>
              <a:buFont typeface="Corbel" charset="0"/>
              <a:buAutoNum type="arabicPeriod"/>
            </a:pPr>
            <a:r>
              <a:rPr lang="en-US" sz="2400" dirty="0"/>
              <a:t>Community education</a:t>
            </a:r>
          </a:p>
          <a:p>
            <a:pPr lvl="3">
              <a:spcBef>
                <a:spcPct val="20000"/>
              </a:spcBef>
              <a:buFont typeface="Corbel" charset="0"/>
              <a:buAutoNum type="arabicPeriod"/>
            </a:pPr>
            <a:r>
              <a:rPr lang="en-US" sz="2400" dirty="0"/>
              <a:t> Training</a:t>
            </a:r>
          </a:p>
          <a:p>
            <a:pPr lvl="3"/>
            <a:endParaRPr lang="en-US" sz="2600" dirty="0">
              <a:solidFill>
                <a:srgbClr val="6075B4"/>
              </a:solidFill>
            </a:endParaRP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99969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's All Too Much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18995</TotalTime>
  <Words>759</Words>
  <Application>Microsoft Macintosh PowerPoint</Application>
  <PresentationFormat>On-screen Show (4:3)</PresentationFormat>
  <Paragraphs>115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It's All Too Much</vt:lpstr>
      <vt:lpstr>Tax Check Off: California Sexual Violence Victim Services Fund</vt:lpstr>
      <vt:lpstr>PowerPoint Presentation</vt:lpstr>
      <vt:lpstr>PowerPoint Presentation</vt:lpstr>
      <vt:lpstr>Web Conference Presenters</vt:lpstr>
      <vt:lpstr>It’s On Us</vt:lpstr>
      <vt:lpstr>PowerPoint Presentation</vt:lpstr>
      <vt:lpstr>Paying taxes is now  an opportunity to  support survivors of sexual violence </vt:lpstr>
      <vt:lpstr>Background</vt:lpstr>
      <vt:lpstr>Sexual Assault Violence Victims Services Fund</vt:lpstr>
      <vt:lpstr>How the tax check-off works</vt:lpstr>
      <vt:lpstr>CA State Tax Return – Form 540</vt:lpstr>
      <vt:lpstr>CA State Tax Return</vt:lpstr>
      <vt:lpstr>Flyer</vt:lpstr>
      <vt:lpstr>Time to Mobilize!</vt:lpstr>
      <vt:lpstr>Time to Mobilize!</vt:lpstr>
      <vt:lpstr>Time to Mobilize!</vt:lpstr>
      <vt:lpstr>Time to Mobilize!</vt:lpstr>
      <vt:lpstr>Time to Mobilize</vt:lpstr>
      <vt:lpstr>Question</vt:lpstr>
      <vt:lpstr>Tools for your use</vt:lpstr>
      <vt:lpstr>Questions?</vt:lpstr>
      <vt:lpstr>For more information contact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Too Much</dc:title>
  <dc:subject/>
  <dc:creator/>
  <cp:keywords/>
  <dc:description/>
  <cp:lastModifiedBy>Shaina Brown</cp:lastModifiedBy>
  <cp:revision>289</cp:revision>
  <cp:lastPrinted>2015-02-19T19:59:19Z</cp:lastPrinted>
  <dcterms:created xsi:type="dcterms:W3CDTF">2010-05-18T20:31:16Z</dcterms:created>
  <dcterms:modified xsi:type="dcterms:W3CDTF">2015-02-19T21:37:27Z</dcterms:modified>
  <cp:category/>
</cp:coreProperties>
</file>