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89" r:id="rId2"/>
    <p:sldId id="277" r:id="rId3"/>
    <p:sldId id="283" r:id="rId4"/>
    <p:sldId id="287" r:id="rId5"/>
    <p:sldId id="366" r:id="rId6"/>
    <p:sldId id="358" r:id="rId7"/>
    <p:sldId id="357" r:id="rId8"/>
    <p:sldId id="356" r:id="rId9"/>
    <p:sldId id="355" r:id="rId10"/>
    <p:sldId id="354" r:id="rId11"/>
    <p:sldId id="359" r:id="rId12"/>
    <p:sldId id="362" r:id="rId13"/>
    <p:sldId id="364" r:id="rId14"/>
    <p:sldId id="368" r:id="rId15"/>
    <p:sldId id="330" r:id="rId16"/>
    <p:sldId id="298" r:id="rId17"/>
    <p:sldId id="290" r:id="rId18"/>
    <p:sldId id="291" r:id="rId19"/>
    <p:sldId id="297" r:id="rId20"/>
    <p:sldId id="294" r:id="rId21"/>
    <p:sldId id="296" r:id="rId22"/>
    <p:sldId id="295" r:id="rId23"/>
    <p:sldId id="292" r:id="rId24"/>
    <p:sldId id="293" r:id="rId25"/>
    <p:sldId id="305" r:id="rId26"/>
    <p:sldId id="304" r:id="rId27"/>
    <p:sldId id="303" r:id="rId28"/>
    <p:sldId id="302" r:id="rId29"/>
    <p:sldId id="301" r:id="rId30"/>
    <p:sldId id="300" r:id="rId31"/>
    <p:sldId id="299" r:id="rId32"/>
    <p:sldId id="306" r:id="rId33"/>
    <p:sldId id="307" r:id="rId34"/>
    <p:sldId id="308" r:id="rId35"/>
    <p:sldId id="309" r:id="rId36"/>
    <p:sldId id="310" r:id="rId37"/>
    <p:sldId id="321" r:id="rId38"/>
    <p:sldId id="320" r:id="rId39"/>
    <p:sldId id="319" r:id="rId40"/>
    <p:sldId id="317" r:id="rId41"/>
    <p:sldId id="316" r:id="rId42"/>
    <p:sldId id="315" r:id="rId43"/>
    <p:sldId id="318" r:id="rId44"/>
    <p:sldId id="311" r:id="rId45"/>
    <p:sldId id="313" r:id="rId46"/>
    <p:sldId id="312" r:id="rId47"/>
    <p:sldId id="326" r:id="rId48"/>
    <p:sldId id="323" r:id="rId49"/>
    <p:sldId id="324" r:id="rId50"/>
    <p:sldId id="325" r:id="rId51"/>
    <p:sldId id="327" r:id="rId52"/>
    <p:sldId id="367" r:id="rId53"/>
    <p:sldId id="365" r:id="rId54"/>
    <p:sldId id="328" r:id="rId55"/>
    <p:sldId id="329" r:id="rId56"/>
    <p:sldId id="331" r:id="rId57"/>
    <p:sldId id="332" r:id="rId58"/>
    <p:sldId id="333" r:id="rId59"/>
    <p:sldId id="334" r:id="rId60"/>
    <p:sldId id="335" r:id="rId61"/>
    <p:sldId id="337" r:id="rId62"/>
    <p:sldId id="336" r:id="rId63"/>
    <p:sldId id="345" r:id="rId64"/>
    <p:sldId id="346" r:id="rId65"/>
    <p:sldId id="339" r:id="rId66"/>
    <p:sldId id="347" r:id="rId67"/>
    <p:sldId id="341" r:id="rId68"/>
    <p:sldId id="340" r:id="rId69"/>
    <p:sldId id="342" r:id="rId70"/>
    <p:sldId id="349" r:id="rId71"/>
    <p:sldId id="348" r:id="rId72"/>
    <p:sldId id="353" r:id="rId7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D3E3"/>
    <a:srgbClr val="8ED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9" autoAdjust="0"/>
    <p:restoredTop sz="94660"/>
  </p:normalViewPr>
  <p:slideViewPr>
    <p:cSldViewPr>
      <p:cViewPr varScale="1">
        <p:scale>
          <a:sx n="75" d="100"/>
          <a:sy n="75" d="100"/>
        </p:scale>
        <p:origin x="6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1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CAFD3CB8-4FA3-49D0-83AD-893B5A85FB38}" type="datetimeFigureOut">
              <a:rPr lang="en-US" smtClean="0"/>
              <a:pPr/>
              <a:t>9/1/2015</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F4B26576-16EA-48D5-B9D1-65ADC845C168}" type="slidenum">
              <a:rPr lang="en-US" smtClean="0"/>
              <a:pPr/>
              <a:t>‹#›</a:t>
            </a:fld>
            <a:endParaRPr lang="en-US" dirty="0"/>
          </a:p>
        </p:txBody>
      </p:sp>
    </p:spTree>
    <p:extLst>
      <p:ext uri="{BB962C8B-B14F-4D97-AF65-F5344CB8AC3E}">
        <p14:creationId xmlns:p14="http://schemas.microsoft.com/office/powerpoint/2010/main" val="1137687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D255BA0B-2E64-4D32-82D7-B0EA1AE79BE5}" type="datetimeFigureOut">
              <a:rPr lang="en-US" smtClean="0"/>
              <a:pPr/>
              <a:t>9/1/2015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1D861A3F-7BFC-47E1-BDFB-A669EF6539FF}" type="slidenum">
              <a:rPr lang="en-US" smtClean="0"/>
              <a:pPr/>
              <a:t>‹#›</a:t>
            </a:fld>
            <a:endParaRPr lang="en-US" dirty="0"/>
          </a:p>
        </p:txBody>
      </p:sp>
    </p:spTree>
    <p:extLst>
      <p:ext uri="{BB962C8B-B14F-4D97-AF65-F5344CB8AC3E}">
        <p14:creationId xmlns:p14="http://schemas.microsoft.com/office/powerpoint/2010/main" val="304665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we recognize where our clients are and work with them in different ways depending upon how activated they are. If they’re hyper-activated, we use calming and centering techniques. </a:t>
            </a:r>
            <a:endParaRPr lang="en-US" dirty="0"/>
          </a:p>
        </p:txBody>
      </p:sp>
      <p:sp>
        <p:nvSpPr>
          <p:cNvPr id="4" name="Slide Number Placeholder 3"/>
          <p:cNvSpPr>
            <a:spLocks noGrp="1"/>
          </p:cNvSpPr>
          <p:nvPr>
            <p:ph type="sldNum" sz="quarter" idx="10"/>
          </p:nvPr>
        </p:nvSpPr>
        <p:spPr/>
        <p:txBody>
          <a:bodyPr/>
          <a:lstStyle/>
          <a:p>
            <a:fld id="{1D861A3F-7BFC-47E1-BDFB-A669EF6539FF}" type="slidenum">
              <a:rPr lang="en-US" smtClean="0"/>
              <a:pPr/>
              <a:t>50</a:t>
            </a:fld>
            <a:endParaRPr lang="en-US" dirty="0"/>
          </a:p>
        </p:txBody>
      </p:sp>
    </p:spTree>
    <p:extLst>
      <p:ext uri="{BB962C8B-B14F-4D97-AF65-F5344CB8AC3E}">
        <p14:creationId xmlns:p14="http://schemas.microsoft.com/office/powerpoint/2010/main" val="423563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what TRIUMPH </a:t>
            </a:r>
          </a:p>
        </p:txBody>
      </p:sp>
      <p:sp>
        <p:nvSpPr>
          <p:cNvPr id="4" name="Slide Number Placeholder 3"/>
          <p:cNvSpPr>
            <a:spLocks noGrp="1"/>
          </p:cNvSpPr>
          <p:nvPr>
            <p:ph type="sldNum" sz="quarter" idx="10"/>
          </p:nvPr>
        </p:nvSpPr>
        <p:spPr/>
        <p:txBody>
          <a:bodyPr/>
          <a:lstStyle/>
          <a:p>
            <a:fld id="{1D861A3F-7BFC-47E1-BDFB-A669EF6539FF}" type="slidenum">
              <a:rPr lang="en-US" smtClean="0"/>
              <a:pPr/>
              <a:t>51</a:t>
            </a:fld>
            <a:endParaRPr lang="en-US" dirty="0"/>
          </a:p>
        </p:txBody>
      </p:sp>
    </p:spTree>
    <p:extLst>
      <p:ext uri="{BB962C8B-B14F-4D97-AF65-F5344CB8AC3E}">
        <p14:creationId xmlns:p14="http://schemas.microsoft.com/office/powerpoint/2010/main" val="239922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what TRIUMPH </a:t>
            </a:r>
          </a:p>
        </p:txBody>
      </p:sp>
      <p:sp>
        <p:nvSpPr>
          <p:cNvPr id="4" name="Slide Number Placeholder 3"/>
          <p:cNvSpPr>
            <a:spLocks noGrp="1"/>
          </p:cNvSpPr>
          <p:nvPr>
            <p:ph type="sldNum" sz="quarter" idx="10"/>
          </p:nvPr>
        </p:nvSpPr>
        <p:spPr/>
        <p:txBody>
          <a:bodyPr/>
          <a:lstStyle/>
          <a:p>
            <a:fld id="{1D861A3F-7BFC-47E1-BDFB-A669EF6539FF}" type="slidenum">
              <a:rPr lang="en-US" smtClean="0"/>
              <a:pPr/>
              <a:t>52</a:t>
            </a:fld>
            <a:endParaRPr lang="en-US" dirty="0"/>
          </a:p>
        </p:txBody>
      </p:sp>
    </p:spTree>
    <p:extLst>
      <p:ext uri="{BB962C8B-B14F-4D97-AF65-F5344CB8AC3E}">
        <p14:creationId xmlns:p14="http://schemas.microsoft.com/office/powerpoint/2010/main" val="25649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CC458-B1F6-48F4-950C-CE390754B62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D267F8-3B3B-4DD8-BF95-BCCF7A76180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CC458-B1F6-48F4-950C-CE390754B629}" type="datetimeFigureOut">
              <a:rPr lang="en-US" smtClean="0"/>
              <a:pPr/>
              <a:t>9/1/2015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267F8-3B3B-4DD8-BF95-BCCF7A7618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lriedel@ccssd.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Brenda@peaceoverviolenc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76" y="-5730"/>
            <a:ext cx="9155376" cy="6863730"/>
          </a:xfrm>
          <a:prstGeom prst="rect">
            <a:avLst/>
          </a:prstGeom>
          <a:solidFill>
            <a:srgbClr val="95D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685800" y="457200"/>
            <a:ext cx="7772400" cy="2209800"/>
          </a:xfrm>
        </p:spPr>
        <p:txBody>
          <a:bodyPr>
            <a:normAutofit fontScale="90000"/>
          </a:bodyPr>
          <a:lstStyle/>
          <a:p>
            <a:pPr>
              <a:lnSpc>
                <a:spcPct val="120000"/>
              </a:lnSpc>
            </a:pPr>
            <a:r>
              <a:rPr lang="en-US" sz="4000" dirty="0" smtClean="0">
                <a:solidFill>
                  <a:schemeClr val="bg1"/>
                </a:solidFill>
                <a:latin typeface="Knockout-HTF31-JuniorMiddlewt"/>
                <a:cs typeface="Knockout-HTF31-JuniorMiddlewt"/>
              </a:rPr>
              <a:t/>
            </a:r>
            <a:br>
              <a:rPr lang="en-US" sz="4000" dirty="0" smtClean="0">
                <a:solidFill>
                  <a:schemeClr val="bg1"/>
                </a:solidFill>
                <a:latin typeface="Knockout-HTF31-JuniorMiddlewt"/>
                <a:cs typeface="Knockout-HTF31-JuniorMiddlewt"/>
              </a:rPr>
            </a:br>
            <a:r>
              <a:rPr lang="en-US" sz="4000" dirty="0" smtClean="0">
                <a:solidFill>
                  <a:schemeClr val="bg1"/>
                </a:solidFill>
                <a:latin typeface="Knockout-HTF31-JuniorMiddlewt"/>
                <a:cs typeface="Knockout-HTF31-JuniorMiddlewt"/>
              </a:rPr>
              <a:t/>
            </a:r>
            <a:br>
              <a:rPr lang="en-US" sz="4000" dirty="0" smtClean="0">
                <a:solidFill>
                  <a:schemeClr val="bg1"/>
                </a:solidFill>
                <a:latin typeface="Knockout-HTF31-JuniorMiddlewt"/>
                <a:cs typeface="Knockout-HTF31-JuniorMiddlewt"/>
              </a:rPr>
            </a:br>
            <a:r>
              <a:rPr lang="en-US" dirty="0" smtClean="0">
                <a:solidFill>
                  <a:schemeClr val="bg1"/>
                </a:solidFill>
              </a:rPr>
              <a:t>Beyond Trauma, Towards Resiliency: Theory &amp; Practice</a:t>
            </a:r>
            <a:r>
              <a:rPr lang="en-US" dirty="0" smtClean="0">
                <a:solidFill>
                  <a:schemeClr val="bg1"/>
                </a:solidFill>
                <a:latin typeface="Knockout-HTF31-JuniorMiddlewt"/>
                <a:cs typeface="Knockout-HTF31-JuniorMiddlewt"/>
              </a:rPr>
              <a:t/>
            </a:r>
            <a:br>
              <a:rPr lang="en-US"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endParaRPr lang="en-US" sz="2200" dirty="0">
              <a:solidFill>
                <a:schemeClr val="bg1"/>
              </a:solidFill>
              <a:latin typeface="Knockout-HTF31-JuniorMiddlewt"/>
              <a:cs typeface="Knockout-HTF31-JuniorMiddlewt"/>
            </a:endParaRPr>
          </a:p>
        </p:txBody>
      </p:sp>
      <p:pic>
        <p:nvPicPr>
          <p:cNvPr id="7" name="Picture 6"/>
          <p:cNvPicPr>
            <a:picLocks noChangeAspect="1"/>
          </p:cNvPicPr>
          <p:nvPr/>
        </p:nvPicPr>
        <p:blipFill>
          <a:blip r:embed="rId2" cstate="print"/>
          <a:stretch>
            <a:fillRect/>
          </a:stretch>
        </p:blipFill>
        <p:spPr>
          <a:xfrm>
            <a:off x="914400" y="3886200"/>
            <a:ext cx="1905000" cy="1905000"/>
          </a:xfrm>
          <a:prstGeom prst="rect">
            <a:avLst/>
          </a:prstGeom>
        </p:spPr>
      </p:pic>
      <p:pic>
        <p:nvPicPr>
          <p:cNvPr id="1026" name="Picture 2" descr="G:\RESOURCE DEVELOPMENT\Logos\_CCS Logos\CCS Logo 316x69.jpg"/>
          <p:cNvPicPr>
            <a:picLocks noChangeAspect="1" noChangeArrowheads="1"/>
          </p:cNvPicPr>
          <p:nvPr/>
        </p:nvPicPr>
        <p:blipFill>
          <a:blip r:embed="rId3" cstate="print"/>
          <a:srcRect/>
          <a:stretch>
            <a:fillRect/>
          </a:stretch>
        </p:blipFill>
        <p:spPr bwMode="auto">
          <a:xfrm>
            <a:off x="4191000" y="4343400"/>
            <a:ext cx="4320297" cy="943356"/>
          </a:xfrm>
          <a:prstGeom prst="rect">
            <a:avLst/>
          </a:prstGeom>
          <a:noFill/>
        </p:spPr>
      </p:pic>
    </p:spTree>
    <p:extLst>
      <p:ext uri="{BB962C8B-B14F-4D97-AF65-F5344CB8AC3E}">
        <p14:creationId xmlns:p14="http://schemas.microsoft.com/office/powerpoint/2010/main" val="208005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Building the Framework</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76400"/>
            <a:ext cx="8077200" cy="4154984"/>
          </a:xfrm>
          <a:prstGeom prst="rect">
            <a:avLst/>
          </a:prstGeom>
        </p:spPr>
        <p:txBody>
          <a:bodyPr wrap="square">
            <a:spAutoFit/>
          </a:bodyPr>
          <a:lstStyle/>
          <a:p>
            <a:pPr marL="342900" indent="-342900">
              <a:lnSpc>
                <a:spcPct val="80000"/>
              </a:lnSpc>
              <a:buFont typeface="Arial" pitchFamily="34" charset="0"/>
              <a:buChar char="•"/>
            </a:pPr>
            <a:r>
              <a:rPr lang="en-US" sz="2400" dirty="0" smtClean="0">
                <a:solidFill>
                  <a:srgbClr val="595959"/>
                </a:solidFill>
                <a:latin typeface="DIN-Regular"/>
                <a:cs typeface="DIN-Regular"/>
              </a:rPr>
              <a:t>Developed shared values and a vision for the project.</a:t>
            </a:r>
          </a:p>
          <a:p>
            <a:pPr marL="342900" indent="-342900">
              <a:lnSpc>
                <a:spcPct val="80000"/>
              </a:lnSpc>
            </a:pPr>
            <a:endParaRPr lang="en-US" sz="2400" dirty="0" smtClean="0">
              <a:solidFill>
                <a:srgbClr val="595959"/>
              </a:solidFill>
              <a:latin typeface="DIN-Regular"/>
              <a:cs typeface="DIN-Regular"/>
            </a:endParaRPr>
          </a:p>
          <a:p>
            <a:pPr marL="342900" indent="-342900">
              <a:lnSpc>
                <a:spcPct val="80000"/>
              </a:lnSpc>
              <a:buFont typeface="Arial" pitchFamily="34" charset="0"/>
              <a:buChar char="•"/>
            </a:pPr>
            <a:r>
              <a:rPr lang="en-US" sz="2400" dirty="0" smtClean="0">
                <a:solidFill>
                  <a:srgbClr val="595959"/>
                </a:solidFill>
                <a:latin typeface="DIN-Regular"/>
                <a:cs typeface="DIN-Regular"/>
              </a:rPr>
              <a:t>Built a framework for collaboration and communication between POV and CCS.</a:t>
            </a:r>
          </a:p>
          <a:p>
            <a:pPr marL="342900" indent="-342900">
              <a:lnSpc>
                <a:spcPct val="80000"/>
              </a:lnSpc>
            </a:pPr>
            <a:endParaRPr lang="en-US" sz="2400" dirty="0" smtClean="0">
              <a:solidFill>
                <a:srgbClr val="595959"/>
              </a:solidFill>
              <a:latin typeface="DIN-Regular"/>
              <a:cs typeface="DIN-Regular"/>
            </a:endParaRPr>
          </a:p>
          <a:p>
            <a:pPr marL="342900" indent="-342900">
              <a:lnSpc>
                <a:spcPct val="80000"/>
              </a:lnSpc>
              <a:buFont typeface="Arial" pitchFamily="34" charset="0"/>
              <a:buChar char="•"/>
            </a:pPr>
            <a:r>
              <a:rPr lang="en-US" sz="2400" dirty="0" smtClean="0">
                <a:solidFill>
                  <a:srgbClr val="595959"/>
                </a:solidFill>
                <a:latin typeface="DIN-Regular"/>
                <a:cs typeface="DIN-Regular"/>
              </a:rPr>
              <a:t>Defined the desired outcome that CCS and POV hoped to achieve through this project.</a:t>
            </a:r>
          </a:p>
          <a:p>
            <a:pPr marL="342900" indent="-342900">
              <a:lnSpc>
                <a:spcPct val="80000"/>
              </a:lnSpc>
            </a:pPr>
            <a:endParaRPr lang="en-US" sz="2400" dirty="0" smtClean="0">
              <a:solidFill>
                <a:srgbClr val="595959"/>
              </a:solidFill>
              <a:latin typeface="DIN-Regular"/>
              <a:cs typeface="DIN-Regular"/>
            </a:endParaRPr>
          </a:p>
          <a:p>
            <a:pPr marL="342900" indent="-342900">
              <a:lnSpc>
                <a:spcPct val="80000"/>
              </a:lnSpc>
              <a:buFont typeface="Arial" pitchFamily="34" charset="0"/>
              <a:buChar char="•"/>
            </a:pPr>
            <a:r>
              <a:rPr lang="en-US" sz="2400" dirty="0" smtClean="0">
                <a:solidFill>
                  <a:srgbClr val="595959"/>
                </a:solidFill>
                <a:latin typeface="DIN-Regular"/>
                <a:cs typeface="DIN-Regular"/>
              </a:rPr>
              <a:t>Identified and assigned work to be done</a:t>
            </a:r>
          </a:p>
          <a:p>
            <a:pPr marL="342900" indent="-342900">
              <a:lnSpc>
                <a:spcPct val="80000"/>
              </a:lnSpc>
            </a:pPr>
            <a:r>
              <a:rPr lang="en-US" sz="2400" dirty="0" smtClean="0">
                <a:solidFill>
                  <a:srgbClr val="595959"/>
                </a:solidFill>
                <a:latin typeface="DIN-Regular"/>
                <a:cs typeface="DIN-Regular"/>
              </a:rPr>
              <a:t>	to prepare each agency to achieve the </a:t>
            </a:r>
          </a:p>
          <a:p>
            <a:pPr marL="342900" indent="-342900">
              <a:lnSpc>
                <a:spcPct val="80000"/>
              </a:lnSpc>
            </a:pPr>
            <a:r>
              <a:rPr lang="en-US" sz="2400" dirty="0" smtClean="0">
                <a:solidFill>
                  <a:srgbClr val="595959"/>
                </a:solidFill>
                <a:latin typeface="DIN-Regular"/>
                <a:cs typeface="DIN-Regular"/>
              </a:rPr>
              <a:t>	envisioned transformation, including </a:t>
            </a:r>
          </a:p>
          <a:p>
            <a:pPr marL="342900" indent="-342900">
              <a:lnSpc>
                <a:spcPct val="80000"/>
              </a:lnSpc>
            </a:pPr>
            <a:r>
              <a:rPr lang="en-US" sz="2400" dirty="0" smtClean="0">
                <a:solidFill>
                  <a:srgbClr val="595959"/>
                </a:solidFill>
                <a:latin typeface="DIN-Regular"/>
                <a:cs typeface="DIN-Regular"/>
              </a:rPr>
              <a:t>	researching best-practice trauma </a:t>
            </a:r>
          </a:p>
          <a:p>
            <a:pPr marL="342900" indent="-342900">
              <a:lnSpc>
                <a:spcPct val="80000"/>
              </a:lnSpc>
            </a:pPr>
            <a:r>
              <a:rPr lang="en-US" sz="2400" dirty="0" smtClean="0">
                <a:solidFill>
                  <a:srgbClr val="595959"/>
                </a:solidFill>
                <a:latin typeface="DIN-Regular"/>
                <a:cs typeface="DIN-Regular"/>
              </a:rPr>
              <a:t>	treatment methods and approaches.</a:t>
            </a:r>
            <a:endParaRPr lang="en-US" sz="24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descr="https://encrypted-tbn3.gstatic.com/images?q=tbn:ANd9GcTU1Rx0kNM5QSd8NYZ3_aESFpj-TxYospp0N-f5rWqn-bvAnTfj_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657600"/>
            <a:ext cx="2762250" cy="206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7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Building Capacity </a:t>
            </a:r>
            <a:br>
              <a:rPr lang="en-US" sz="3200" dirty="0" smtClean="0">
                <a:solidFill>
                  <a:schemeClr val="tx1">
                    <a:lumMod val="65000"/>
                    <a:lumOff val="35000"/>
                  </a:schemeClr>
                </a:solidFill>
                <a:latin typeface="Knockout-HTF31-JuniorMiddlewt"/>
                <a:cs typeface="Knockout-HTF31-JuniorMiddlewt"/>
              </a:rPr>
            </a:br>
            <a:r>
              <a:rPr lang="en-US" sz="3200" dirty="0" smtClean="0">
                <a:solidFill>
                  <a:schemeClr val="tx1">
                    <a:lumMod val="65000"/>
                    <a:lumOff val="35000"/>
                  </a:schemeClr>
                </a:solidFill>
                <a:latin typeface="Knockout-HTF31-JuniorMiddlewt"/>
                <a:cs typeface="Knockout-HTF31-JuniorMiddlewt"/>
              </a:rPr>
              <a:t>CCS &amp; POV Training </a:t>
            </a:r>
            <a:endParaRPr lang="en-US" sz="3200" dirty="0">
              <a:solidFill>
                <a:schemeClr val="tx1">
                  <a:lumMod val="65000"/>
                  <a:lumOff val="35000"/>
                </a:schemeClr>
              </a:solidFill>
              <a:latin typeface="Knockout-HTF31-JuniorMiddlewt"/>
              <a:cs typeface="Knockout-HTF31-JuniorMiddlewt"/>
            </a:endParaRPr>
          </a:p>
        </p:txBody>
      </p:sp>
      <p:graphicFrame>
        <p:nvGraphicFramePr>
          <p:cNvPr id="7" name="Table 6"/>
          <p:cNvGraphicFramePr>
            <a:graphicFrameLocks noGrp="1"/>
          </p:cNvGraphicFramePr>
          <p:nvPr/>
        </p:nvGraphicFramePr>
        <p:xfrm>
          <a:off x="381000" y="2133600"/>
          <a:ext cx="8229600" cy="2966720"/>
        </p:xfrm>
        <a:graphic>
          <a:graphicData uri="http://schemas.openxmlformats.org/drawingml/2006/table">
            <a:tbl>
              <a:tblPr firstRow="1" bandRow="1">
                <a:tableStyleId>{5C22544A-7EE6-4342-B048-85BDC9FD1C3A}</a:tableStyleId>
              </a:tblPr>
              <a:tblGrid>
                <a:gridCol w="5257800"/>
                <a:gridCol w="2971800"/>
              </a:tblGrid>
              <a:tr h="370840">
                <a:tc>
                  <a:txBody>
                    <a:bodyPr/>
                    <a:lstStyle/>
                    <a:p>
                      <a:r>
                        <a:rPr lang="en-US" sz="1800" b="1" kern="1200" dirty="0" smtClean="0">
                          <a:solidFill>
                            <a:srgbClr val="595959"/>
                          </a:solidFill>
                          <a:latin typeface="DIN-Regular"/>
                          <a:ea typeface="+mn-ea"/>
                          <a:cs typeface="+mn-cs"/>
                        </a:rPr>
                        <a:t>Resiliency Skills</a:t>
                      </a:r>
                    </a:p>
                  </a:txBody>
                  <a:tcPr>
                    <a:solidFill>
                      <a:schemeClr val="bg1"/>
                    </a:solidFill>
                  </a:tcPr>
                </a:tc>
                <a:tc>
                  <a:txBody>
                    <a:bodyPr/>
                    <a:lstStyle/>
                    <a:p>
                      <a:endParaRPr lang="en-US" dirty="0"/>
                    </a:p>
                  </a:txBody>
                  <a:tcP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Community Resiliency Model (CRM)</a:t>
                      </a:r>
                    </a:p>
                  </a:txBody>
                  <a:tcPr>
                    <a:solidFill>
                      <a:schemeClr val="bg1"/>
                    </a:solidFill>
                  </a:tcPr>
                </a:tc>
                <a:tc>
                  <a:txBody>
                    <a:bodyPr/>
                    <a:lstStyle/>
                    <a:p>
                      <a:endParaRPr lang="en-US" sz="1800" b="0" kern="1200" dirty="0" smtClean="0">
                        <a:solidFill>
                          <a:srgbClr val="595959"/>
                        </a:solidFill>
                        <a:latin typeface="DIN-Regular"/>
                        <a:ea typeface="+mn-ea"/>
                        <a:cs typeface="+mn-cs"/>
                      </a:endParaRPr>
                    </a:p>
                  </a:txBody>
                  <a:tcPr>
                    <a:solidFill>
                      <a:schemeClr val="bg1"/>
                    </a:solidFill>
                  </a:tcPr>
                </a:tc>
              </a:tr>
              <a:tr h="370840">
                <a:tc>
                  <a:txBody>
                    <a:bodyPr/>
                    <a:lstStyle/>
                    <a:p>
                      <a:pPr marL="290513" indent="-290513">
                        <a:buFont typeface="Arial" pitchFamily="34" charset="0"/>
                        <a:buChar char="•"/>
                        <a:tabLst/>
                      </a:pPr>
                      <a:r>
                        <a:rPr lang="en-US" sz="1800" b="0" kern="1200" dirty="0" smtClean="0">
                          <a:solidFill>
                            <a:srgbClr val="595959"/>
                          </a:solidFill>
                          <a:latin typeface="DIN-Regular"/>
                          <a:ea typeface="+mn-ea"/>
                          <a:cs typeface="+mn-cs"/>
                        </a:rPr>
                        <a:t>Trauma Resiliency Model (TRM)</a:t>
                      </a:r>
                    </a:p>
                  </a:txBody>
                  <a:tcPr>
                    <a:solidFill>
                      <a:schemeClr val="bg1"/>
                    </a:solidFill>
                  </a:tcPr>
                </a:tc>
                <a:tc>
                  <a:txBody>
                    <a:bodyPr/>
                    <a:lstStyle/>
                    <a:p>
                      <a:r>
                        <a:rPr lang="en-US" sz="1800" b="1" kern="1200" dirty="0" smtClean="0">
                          <a:solidFill>
                            <a:srgbClr val="595959"/>
                          </a:solidFill>
                          <a:latin typeface="DIN-Regular"/>
                          <a:ea typeface="+mn-ea"/>
                          <a:cs typeface="+mn-cs"/>
                        </a:rPr>
                        <a:t>Neurobiology of Trauma</a:t>
                      </a:r>
                    </a:p>
                  </a:txBody>
                  <a:tcP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Trauma Releasing Exercises (TRE)</a:t>
                      </a:r>
                    </a:p>
                  </a:txBody>
                  <a:tcP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Bessel van der Kolk</a:t>
                      </a:r>
                    </a:p>
                  </a:txBody>
                  <a:tcP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Seeking Safety</a:t>
                      </a:r>
                    </a:p>
                  </a:txBody>
                  <a:tcP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Daniel Siegel</a:t>
                      </a:r>
                    </a:p>
                  </a:txBody>
                  <a:tcP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Beyond Trauma</a:t>
                      </a:r>
                    </a:p>
                  </a:txBody>
                  <a:tcP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Elaine Miller-Karas</a:t>
                      </a:r>
                    </a:p>
                  </a:txBody>
                  <a:tcP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Dialectical Behavioral Therapy (DBT)</a:t>
                      </a:r>
                    </a:p>
                  </a:txBody>
                  <a:tcP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Stephen Porges</a:t>
                      </a:r>
                    </a:p>
                  </a:txBody>
                  <a:tcP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Self-Defense</a:t>
                      </a:r>
                    </a:p>
                  </a:txBody>
                  <a:tcP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Peter Levine</a:t>
                      </a:r>
                    </a:p>
                  </a:txBody>
                  <a:tcPr>
                    <a:solidFill>
                      <a:schemeClr val="bg1"/>
                    </a:solidFill>
                  </a:tcPr>
                </a:tc>
              </a:tr>
            </a:tbl>
          </a:graphicData>
        </a:graphic>
      </p:graphicFrame>
    </p:spTree>
    <p:extLst>
      <p:ext uri="{BB962C8B-B14F-4D97-AF65-F5344CB8AC3E}">
        <p14:creationId xmlns:p14="http://schemas.microsoft.com/office/powerpoint/2010/main" val="350037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Building Capacity </a:t>
            </a:r>
            <a:br>
              <a:rPr lang="en-US" sz="3200" dirty="0" smtClean="0">
                <a:solidFill>
                  <a:schemeClr val="tx1">
                    <a:lumMod val="65000"/>
                    <a:lumOff val="35000"/>
                  </a:schemeClr>
                </a:solidFill>
                <a:latin typeface="Knockout-HTF31-JuniorMiddlewt"/>
                <a:cs typeface="Knockout-HTF31-JuniorMiddlewt"/>
              </a:rPr>
            </a:br>
            <a:r>
              <a:rPr lang="en-US" sz="3200" dirty="0" smtClean="0">
                <a:solidFill>
                  <a:schemeClr val="tx1">
                    <a:lumMod val="65000"/>
                    <a:lumOff val="35000"/>
                  </a:schemeClr>
                </a:solidFill>
                <a:latin typeface="Knockout-HTF31-JuniorMiddlewt"/>
                <a:cs typeface="Knockout-HTF31-JuniorMiddlewt"/>
              </a:rPr>
              <a:t>CCS &amp; POV Training </a:t>
            </a:r>
            <a:endParaRPr lang="en-US" sz="3200" dirty="0">
              <a:solidFill>
                <a:schemeClr val="tx1">
                  <a:lumMod val="65000"/>
                  <a:lumOff val="35000"/>
                </a:schemeClr>
              </a:solidFill>
              <a:latin typeface="Knockout-HTF31-JuniorMiddlewt"/>
              <a:cs typeface="Knockout-HTF31-JuniorMiddlewt"/>
            </a:endParaRPr>
          </a:p>
        </p:txBody>
      </p:sp>
      <p:graphicFrame>
        <p:nvGraphicFramePr>
          <p:cNvPr id="7" name="Table 6"/>
          <p:cNvGraphicFramePr>
            <a:graphicFrameLocks noGrp="1"/>
          </p:cNvGraphicFramePr>
          <p:nvPr/>
        </p:nvGraphicFramePr>
        <p:xfrm>
          <a:off x="381000" y="1828800"/>
          <a:ext cx="8382000" cy="3977640"/>
        </p:xfrm>
        <a:graphic>
          <a:graphicData uri="http://schemas.openxmlformats.org/drawingml/2006/table">
            <a:tbl>
              <a:tblPr firstRow="1" bandRow="1">
                <a:tableStyleId>{5C22544A-7EE6-4342-B048-85BDC9FD1C3A}</a:tableStyleId>
              </a:tblPr>
              <a:tblGrid>
                <a:gridCol w="4724400"/>
                <a:gridCol w="3657600"/>
              </a:tblGrid>
              <a:tr h="370840">
                <a:tc>
                  <a:txBody>
                    <a:bodyPr/>
                    <a:lstStyle/>
                    <a:p>
                      <a:r>
                        <a:rPr lang="en-US" sz="1800" b="1" kern="1200" dirty="0" smtClean="0">
                          <a:solidFill>
                            <a:srgbClr val="595959"/>
                          </a:solidFill>
                          <a:latin typeface="DIN-Regular"/>
                          <a:ea typeface="+mn-ea"/>
                          <a:cs typeface="+mn-cs"/>
                        </a:rPr>
                        <a:t>Mindfulness,</a:t>
                      </a:r>
                      <a:r>
                        <a:rPr lang="en-US" sz="1800" b="1" kern="1200" baseline="0" dirty="0" smtClean="0">
                          <a:solidFill>
                            <a:srgbClr val="595959"/>
                          </a:solidFill>
                          <a:latin typeface="DIN-Regular"/>
                          <a:ea typeface="+mn-ea"/>
                          <a:cs typeface="+mn-cs"/>
                        </a:rPr>
                        <a:t> Meditation, &amp; Imagery</a:t>
                      </a:r>
                      <a:endParaRPr lang="en-US" sz="1800" b="1"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Jack</a:t>
                      </a:r>
                      <a:r>
                        <a:rPr lang="en-US" sz="1800" b="0" kern="1200" baseline="0" dirty="0" smtClean="0">
                          <a:solidFill>
                            <a:srgbClr val="595959"/>
                          </a:solidFill>
                          <a:latin typeface="DIN-Regular"/>
                          <a:ea typeface="+mn-ea"/>
                          <a:cs typeface="+mn-cs"/>
                        </a:rPr>
                        <a:t> Kornfield</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595959"/>
                          </a:solidFill>
                          <a:latin typeface="DIN-Regular"/>
                          <a:ea typeface="+mn-ea"/>
                          <a:cs typeface="+mn-cs"/>
                        </a:rPr>
                        <a:t>Neuro-sequential</a:t>
                      </a:r>
                      <a:r>
                        <a:rPr lang="en-US" sz="1800" b="1" kern="1200" baseline="0" dirty="0" smtClean="0">
                          <a:solidFill>
                            <a:srgbClr val="595959"/>
                          </a:solidFill>
                          <a:latin typeface="DIN-Regular"/>
                          <a:ea typeface="+mn-ea"/>
                          <a:cs typeface="+mn-cs"/>
                        </a:rPr>
                        <a:t> Programming</a:t>
                      </a:r>
                      <a:endParaRPr lang="en-US" sz="1800" b="1"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Daniel Siegel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marR="0" indent="-2905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Judith Herman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Marsha Linehan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marR="0" indent="-2905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Gabriella</a:t>
                      </a:r>
                      <a:r>
                        <a:rPr lang="en-US" sz="1800" b="0" kern="1200" baseline="0" dirty="0" smtClean="0">
                          <a:solidFill>
                            <a:srgbClr val="595959"/>
                          </a:solidFill>
                          <a:latin typeface="DIN-Regular"/>
                          <a:ea typeface="+mn-ea"/>
                          <a:cs typeface="+mn-cs"/>
                        </a:rPr>
                        <a:t> Grant</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tabLst/>
                      </a:pPr>
                      <a:r>
                        <a:rPr lang="en-US" sz="1800" b="0" kern="1200" dirty="0" smtClean="0">
                          <a:solidFill>
                            <a:srgbClr val="595959"/>
                          </a:solidFill>
                          <a:latin typeface="DIN-Regular"/>
                          <a:ea typeface="+mn-ea"/>
                          <a:cs typeface="+mn-cs"/>
                        </a:rPr>
                        <a:t>Jon Kabat-Zinn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Daniel</a:t>
                      </a:r>
                      <a:r>
                        <a:rPr lang="en-US" sz="1800" b="0" kern="1200" baseline="0" dirty="0" smtClean="0">
                          <a:solidFill>
                            <a:srgbClr val="595959"/>
                          </a:solidFill>
                          <a:latin typeface="DIN-Regular"/>
                          <a:ea typeface="+mn-ea"/>
                          <a:cs typeface="+mn-cs"/>
                        </a:rPr>
                        <a:t> Siegel</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Thich Nhat Hanh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David Emerson (TI Yoga)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None/>
                      </a:pPr>
                      <a:r>
                        <a:rPr lang="en-US" sz="1800" b="1" kern="1200" dirty="0" smtClean="0">
                          <a:solidFill>
                            <a:srgbClr val="595959"/>
                          </a:solidFill>
                          <a:latin typeface="DIN-Regular"/>
                          <a:ea typeface="+mn-ea"/>
                          <a:cs typeface="+mn-cs"/>
                        </a:rPr>
                        <a:t>Parenting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Belleruth Naparstek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Heather</a:t>
                      </a:r>
                      <a:r>
                        <a:rPr lang="en-US" sz="1800" b="0" kern="1200" baseline="0" dirty="0" smtClean="0">
                          <a:solidFill>
                            <a:srgbClr val="595959"/>
                          </a:solidFill>
                          <a:latin typeface="DIN-Regular"/>
                          <a:ea typeface="+mn-ea"/>
                          <a:cs typeface="+mn-cs"/>
                        </a:rPr>
                        <a:t> Forbes</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Mindfulness</a:t>
                      </a:r>
                      <a:r>
                        <a:rPr lang="en-US" sz="1800" b="0" kern="1200" baseline="0" dirty="0" smtClean="0">
                          <a:solidFill>
                            <a:srgbClr val="595959"/>
                          </a:solidFill>
                          <a:latin typeface="DIN-Regular"/>
                          <a:ea typeface="+mn-ea"/>
                          <a:cs typeface="+mn-cs"/>
                        </a:rPr>
                        <a:t> Awareness Research </a:t>
                      </a:r>
                    </a:p>
                    <a:p>
                      <a:pPr marL="290513" indent="-290513">
                        <a:buFont typeface="Arial" pitchFamily="34" charset="0"/>
                        <a:buNone/>
                      </a:pPr>
                      <a:r>
                        <a:rPr lang="en-US" sz="1800" b="0" kern="1200" baseline="0" dirty="0" smtClean="0">
                          <a:solidFill>
                            <a:srgbClr val="595959"/>
                          </a:solidFill>
                          <a:latin typeface="DIN-Regular"/>
                          <a:ea typeface="+mn-ea"/>
                          <a:cs typeface="+mn-cs"/>
                        </a:rPr>
                        <a:t>     Center </a:t>
                      </a:r>
                      <a:r>
                        <a:rPr lang="en-US" sz="1800" b="0" kern="1200" dirty="0" smtClean="0">
                          <a:solidFill>
                            <a:srgbClr val="595959"/>
                          </a:solidFill>
                          <a:latin typeface="DIN-Regular"/>
                          <a:ea typeface="+mn-ea"/>
                          <a:cs typeface="+mn-cs"/>
                        </a:rPr>
                        <a:t>(MARC)</a:t>
                      </a:r>
                      <a:r>
                        <a:rPr lang="en-US" sz="1800" b="0" kern="1200" baseline="0" dirty="0" smtClean="0">
                          <a:solidFill>
                            <a:srgbClr val="595959"/>
                          </a:solidFill>
                          <a:latin typeface="DIN-Regular"/>
                          <a:ea typeface="+mn-ea"/>
                          <a:cs typeface="+mn-cs"/>
                        </a:rPr>
                        <a:t> at UCLA</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Echo</a:t>
                      </a:r>
                      <a:r>
                        <a:rPr lang="en-US" sz="1800" b="0" kern="1200" baseline="0" dirty="0" smtClean="0">
                          <a:solidFill>
                            <a:srgbClr val="595959"/>
                          </a:solidFill>
                          <a:latin typeface="DIN-Regular"/>
                          <a:ea typeface="+mn-ea"/>
                          <a:cs typeface="+mn-cs"/>
                        </a:rPr>
                        <a:t> Parenting</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50037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Building Capacity </a:t>
            </a:r>
            <a:br>
              <a:rPr lang="en-US" sz="3200" dirty="0" smtClean="0">
                <a:solidFill>
                  <a:schemeClr val="tx1">
                    <a:lumMod val="65000"/>
                    <a:lumOff val="35000"/>
                  </a:schemeClr>
                </a:solidFill>
                <a:latin typeface="Knockout-HTF31-JuniorMiddlewt"/>
                <a:cs typeface="Knockout-HTF31-JuniorMiddlewt"/>
              </a:rPr>
            </a:br>
            <a:r>
              <a:rPr lang="en-US" sz="3200" dirty="0" smtClean="0">
                <a:solidFill>
                  <a:schemeClr val="tx1">
                    <a:lumMod val="65000"/>
                    <a:lumOff val="35000"/>
                  </a:schemeClr>
                </a:solidFill>
                <a:latin typeface="Knockout-HTF31-JuniorMiddlewt"/>
                <a:cs typeface="Knockout-HTF31-JuniorMiddlewt"/>
              </a:rPr>
              <a:t>CCS &amp; POV Training </a:t>
            </a:r>
            <a:endParaRPr lang="en-US" sz="3200" dirty="0">
              <a:solidFill>
                <a:schemeClr val="tx1">
                  <a:lumMod val="65000"/>
                  <a:lumOff val="35000"/>
                </a:schemeClr>
              </a:solidFill>
              <a:latin typeface="Knockout-HTF31-JuniorMiddlewt"/>
              <a:cs typeface="Knockout-HTF31-JuniorMiddlewt"/>
            </a:endParaRPr>
          </a:p>
        </p:txBody>
      </p:sp>
      <p:graphicFrame>
        <p:nvGraphicFramePr>
          <p:cNvPr id="7" name="Table 6"/>
          <p:cNvGraphicFramePr>
            <a:graphicFrameLocks noGrp="1"/>
          </p:cNvGraphicFramePr>
          <p:nvPr/>
        </p:nvGraphicFramePr>
        <p:xfrm>
          <a:off x="381000" y="1828800"/>
          <a:ext cx="8382000" cy="3708400"/>
        </p:xfrm>
        <a:graphic>
          <a:graphicData uri="http://schemas.openxmlformats.org/drawingml/2006/table">
            <a:tbl>
              <a:tblPr firstRow="1" bandRow="1">
                <a:tableStyleId>{5C22544A-7EE6-4342-B048-85BDC9FD1C3A}</a:tableStyleId>
              </a:tblPr>
              <a:tblGrid>
                <a:gridCol w="4648200"/>
                <a:gridCol w="3733800"/>
              </a:tblGrid>
              <a:tr h="370840">
                <a:tc>
                  <a:txBody>
                    <a:bodyPr/>
                    <a:lstStyle/>
                    <a:p>
                      <a:r>
                        <a:rPr lang="en-US" sz="1800" b="1" kern="1200" dirty="0" smtClean="0">
                          <a:solidFill>
                            <a:srgbClr val="595959"/>
                          </a:solidFill>
                          <a:latin typeface="DIN-Regular"/>
                          <a:ea typeface="+mn-ea"/>
                          <a:cs typeface="+mn-cs"/>
                        </a:rPr>
                        <a:t>Mind/Body/Spirit</a:t>
                      </a:r>
                      <a:r>
                        <a:rPr lang="en-US" sz="1800" b="1" kern="1200" baseline="0" dirty="0" smtClean="0">
                          <a:solidFill>
                            <a:srgbClr val="595959"/>
                          </a:solidFill>
                          <a:latin typeface="DIN-Regular"/>
                          <a:ea typeface="+mn-ea"/>
                          <a:cs typeface="+mn-cs"/>
                        </a:rPr>
                        <a:t> Awareness</a:t>
                      </a:r>
                      <a:endParaRPr lang="en-US" sz="1800" b="1"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David</a:t>
                      </a:r>
                      <a:r>
                        <a:rPr lang="en-US" sz="1800" b="0" kern="1200" baseline="0" dirty="0" smtClean="0">
                          <a:solidFill>
                            <a:srgbClr val="595959"/>
                          </a:solidFill>
                          <a:latin typeface="DIN-Regular"/>
                          <a:ea typeface="+mn-ea"/>
                          <a:cs typeface="+mn-cs"/>
                        </a:rPr>
                        <a:t> Emerson (yoga)</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Lisa</a:t>
                      </a:r>
                      <a:r>
                        <a:rPr lang="en-US" sz="1800" b="0" kern="1200" baseline="0" dirty="0" smtClean="0">
                          <a:solidFill>
                            <a:srgbClr val="595959"/>
                          </a:solidFill>
                          <a:latin typeface="DIN-Regular"/>
                          <a:ea typeface="+mn-ea"/>
                          <a:cs typeface="+mn-cs"/>
                        </a:rPr>
                        <a:t> O’Shea (</a:t>
                      </a:r>
                      <a:r>
                        <a:rPr lang="en-US" sz="1800" b="0" i="1" kern="1200" baseline="0" dirty="0" smtClean="0">
                          <a:solidFill>
                            <a:srgbClr val="595959"/>
                          </a:solidFill>
                          <a:latin typeface="DIN-Regular"/>
                          <a:ea typeface="+mn-ea"/>
                          <a:cs typeface="+mn-cs"/>
                        </a:rPr>
                        <a:t>Qi Gong</a:t>
                      </a:r>
                      <a:r>
                        <a:rPr lang="en-US" sz="1800" b="0" kern="1200" baseline="0" dirty="0" smtClean="0">
                          <a:solidFill>
                            <a:srgbClr val="595959"/>
                          </a:solidFill>
                          <a:latin typeface="DIN-Regular"/>
                          <a:ea typeface="+mn-ea"/>
                          <a:cs typeface="+mn-cs"/>
                        </a:rPr>
                        <a:t>)</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marR="0" indent="-290513"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1" kern="1200" dirty="0" smtClean="0">
                          <a:solidFill>
                            <a:srgbClr val="595959"/>
                          </a:solidFill>
                          <a:latin typeface="DIN-Regular"/>
                          <a:ea typeface="+mn-ea"/>
                          <a:cs typeface="+mn-cs"/>
                        </a:rPr>
                        <a:t>Expressive</a:t>
                      </a:r>
                      <a:r>
                        <a:rPr lang="en-US" sz="1800" b="1" kern="1200" baseline="0" dirty="0" smtClean="0">
                          <a:solidFill>
                            <a:srgbClr val="595959"/>
                          </a:solidFill>
                          <a:latin typeface="DIN-Regular"/>
                          <a:ea typeface="+mn-ea"/>
                          <a:cs typeface="+mn-cs"/>
                        </a:rPr>
                        <a:t> Arts</a:t>
                      </a:r>
                      <a:endParaRPr lang="en-US" sz="1800" b="1"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Andrew</a:t>
                      </a:r>
                      <a:r>
                        <a:rPr lang="en-US" sz="1800" b="0" kern="1200" baseline="0" dirty="0" smtClean="0">
                          <a:solidFill>
                            <a:srgbClr val="595959"/>
                          </a:solidFill>
                          <a:latin typeface="DIN-Regular"/>
                          <a:ea typeface="+mn-ea"/>
                          <a:cs typeface="+mn-cs"/>
                        </a:rPr>
                        <a:t> Weil (breath-work)</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A</a:t>
                      </a:r>
                      <a:r>
                        <a:rPr lang="en-US" sz="1800" b="0" kern="1200" baseline="0" dirty="0" smtClean="0">
                          <a:solidFill>
                            <a:srgbClr val="595959"/>
                          </a:solidFill>
                          <a:latin typeface="DIN-Regular"/>
                          <a:ea typeface="+mn-ea"/>
                          <a:cs typeface="+mn-cs"/>
                        </a:rPr>
                        <a:t> Window Between Worlds</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tabLst/>
                      </a:pPr>
                      <a:r>
                        <a:rPr lang="en-US" sz="1800" b="0" kern="1200" dirty="0" smtClean="0">
                          <a:solidFill>
                            <a:srgbClr val="595959"/>
                          </a:solidFill>
                          <a:latin typeface="DIN-Regular"/>
                          <a:ea typeface="+mn-ea"/>
                          <a:cs typeface="+mn-cs"/>
                        </a:rPr>
                        <a:t>Elaine</a:t>
                      </a:r>
                      <a:r>
                        <a:rPr lang="en-US" sz="1800" b="0" kern="1200" baseline="0" dirty="0" smtClean="0">
                          <a:solidFill>
                            <a:srgbClr val="595959"/>
                          </a:solidFill>
                          <a:latin typeface="DIN-Regular"/>
                          <a:ea typeface="+mn-ea"/>
                          <a:cs typeface="+mn-cs"/>
                        </a:rPr>
                        <a:t> Miller-Karas (tracking)</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International</a:t>
                      </a:r>
                      <a:r>
                        <a:rPr lang="en-US" sz="1800" b="0" kern="1200" baseline="0" dirty="0" smtClean="0">
                          <a:solidFill>
                            <a:srgbClr val="595959"/>
                          </a:solidFill>
                          <a:latin typeface="DIN-Regular"/>
                          <a:ea typeface="+mn-ea"/>
                          <a:cs typeface="+mn-cs"/>
                        </a:rPr>
                        <a:t> Play Therapy</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Peter</a:t>
                      </a:r>
                      <a:r>
                        <a:rPr lang="en-US" sz="1800" b="0" kern="1200" baseline="0" dirty="0" smtClean="0">
                          <a:solidFill>
                            <a:srgbClr val="595959"/>
                          </a:solidFill>
                          <a:latin typeface="DIN-Regular"/>
                          <a:ea typeface="+mn-ea"/>
                          <a:cs typeface="+mn-cs"/>
                        </a:rPr>
                        <a:t> Levine (interoception)</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None/>
                      </a:pPr>
                      <a:r>
                        <a:rPr lang="en-US" sz="1800" b="0" kern="1200" dirty="0" smtClean="0">
                          <a:solidFill>
                            <a:srgbClr val="595959"/>
                          </a:solidFill>
                          <a:latin typeface="DIN-Regular"/>
                          <a:ea typeface="+mn-ea"/>
                          <a:cs typeface="+mn-cs"/>
                        </a:rPr>
                        <a:t>     Association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David Emerson (TI Yoga)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Theater</a:t>
                      </a:r>
                      <a:r>
                        <a:rPr lang="en-US" sz="1800" b="0" kern="1200" baseline="0" dirty="0" smtClean="0">
                          <a:solidFill>
                            <a:srgbClr val="595959"/>
                          </a:solidFill>
                          <a:latin typeface="DIN-Regular"/>
                          <a:ea typeface="+mn-ea"/>
                          <a:cs typeface="+mn-cs"/>
                        </a:rPr>
                        <a:t> of the Oppressed</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Babbette</a:t>
                      </a:r>
                      <a:r>
                        <a:rPr lang="en-US" sz="1800" b="0" kern="1200" baseline="0" dirty="0" smtClean="0">
                          <a:solidFill>
                            <a:srgbClr val="595959"/>
                          </a:solidFill>
                          <a:latin typeface="DIN-Regular"/>
                          <a:ea typeface="+mn-ea"/>
                          <a:cs typeface="+mn-cs"/>
                        </a:rPr>
                        <a:t> Rothschild</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None/>
                      </a:pP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Sharon</a:t>
                      </a:r>
                      <a:r>
                        <a:rPr lang="en-US" sz="1800" b="0" kern="1200" baseline="0" dirty="0" smtClean="0">
                          <a:solidFill>
                            <a:srgbClr val="595959"/>
                          </a:solidFill>
                          <a:latin typeface="DIN-Regular"/>
                          <a:ea typeface="+mn-ea"/>
                          <a:cs typeface="+mn-cs"/>
                        </a:rPr>
                        <a:t> Porter</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500371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TRIUMPH MODEL</a:t>
            </a:r>
            <a:endParaRPr lang="en-US" dirty="0"/>
          </a:p>
        </p:txBody>
      </p:sp>
      <p:pic>
        <p:nvPicPr>
          <p:cNvPr id="4" name="Content Placeholder 3"/>
          <p:cNvPicPr>
            <a:picLocks noGrp="1" noChangeAspect="1"/>
          </p:cNvPicPr>
          <p:nvPr>
            <p:ph idx="1"/>
          </p:nvPr>
        </p:nvPicPr>
        <p:blipFill>
          <a:blip r:embed="rId2"/>
          <a:stretch>
            <a:fillRect/>
          </a:stretch>
        </p:blipFill>
        <p:spPr>
          <a:xfrm>
            <a:off x="228601" y="1133573"/>
            <a:ext cx="8794172" cy="5724427"/>
          </a:xfrm>
          <a:prstGeom prst="rect">
            <a:avLst/>
          </a:prstGeom>
        </p:spPr>
      </p:pic>
    </p:spTree>
    <p:extLst>
      <p:ext uri="{BB962C8B-B14F-4D97-AF65-F5344CB8AC3E}">
        <p14:creationId xmlns:p14="http://schemas.microsoft.com/office/powerpoint/2010/main" val="13277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76" y="-5730"/>
            <a:ext cx="9155376" cy="6863730"/>
          </a:xfrm>
          <a:prstGeom prst="rect">
            <a:avLst/>
          </a:prstGeom>
          <a:solidFill>
            <a:srgbClr val="95D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685800" y="4876801"/>
            <a:ext cx="7772400" cy="2743199"/>
          </a:xfrm>
        </p:spPr>
        <p:txBody>
          <a:bodyPr>
            <a:normAutofit fontScale="90000"/>
          </a:bodyPr>
          <a:lstStyle/>
          <a:p>
            <a:pPr>
              <a:lnSpc>
                <a:spcPct val="120000"/>
              </a:lnSpc>
            </a:pPr>
            <a:r>
              <a:rPr lang="en-US" sz="4800" dirty="0" smtClean="0">
                <a:solidFill>
                  <a:schemeClr val="bg1"/>
                </a:solidFill>
                <a:latin typeface="Knockout-HTF31-JuniorMiddlewt"/>
                <a:cs typeface="Knockout-HTF31-JuniorMiddlewt"/>
              </a:rPr>
              <a:t>The Neurobiology of Trauma</a:t>
            </a:r>
            <a:r>
              <a:rPr lang="en-US" dirty="0" smtClean="0">
                <a:solidFill>
                  <a:schemeClr val="bg1"/>
                </a:solidFill>
                <a:latin typeface="Knockout-HTF31-JuniorMiddlewt"/>
                <a:cs typeface="Knockout-HTF31-JuniorMiddlewt"/>
              </a:rPr>
              <a:t/>
            </a:r>
            <a:br>
              <a:rPr lang="en-US" dirty="0" smtClean="0">
                <a:solidFill>
                  <a:schemeClr val="bg1"/>
                </a:solidFill>
                <a:latin typeface="Knockout-HTF31-JuniorMiddlewt"/>
                <a:cs typeface="Knockout-HTF31-JuniorMiddlewt"/>
              </a:rPr>
            </a:br>
            <a:r>
              <a:rPr lang="en-US" sz="2200" dirty="0">
                <a:solidFill>
                  <a:schemeClr val="bg1"/>
                </a:solidFill>
                <a:latin typeface="Knockout-HTF31-JuniorMiddlewt"/>
                <a:cs typeface="Knockout-HTF31-JuniorMiddlewt"/>
              </a:rPr>
              <a:t/>
            </a:r>
            <a:br>
              <a:rPr lang="en-US" sz="2200" dirty="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endParaRPr lang="en-US" sz="2200" dirty="0">
              <a:solidFill>
                <a:schemeClr val="bg1"/>
              </a:solidFill>
              <a:latin typeface="Knockout-HTF31-JuniorMiddlewt"/>
              <a:cs typeface="Knockout-HTF31-JuniorMiddlewt"/>
            </a:endParaRPr>
          </a:p>
        </p:txBody>
      </p:sp>
    </p:spTree>
    <p:extLst>
      <p:ext uri="{BB962C8B-B14F-4D97-AF65-F5344CB8AC3E}">
        <p14:creationId xmlns:p14="http://schemas.microsoft.com/office/powerpoint/2010/main" val="2667090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4154984"/>
          </a:xfrm>
          <a:prstGeom prst="rect">
            <a:avLst/>
          </a:prstGeom>
        </p:spPr>
        <p:txBody>
          <a:bodyPr wrap="square">
            <a:spAutoFit/>
          </a:bodyPr>
          <a:lstStyle/>
          <a:p>
            <a:pPr marL="461963" indent="-346075">
              <a:lnSpc>
                <a:spcPct val="80000"/>
              </a:lnSpc>
              <a:buFont typeface="Arial" pitchFamily="34" charset="0"/>
              <a:buChar char="•"/>
            </a:pPr>
            <a:r>
              <a:rPr lang="en-US" sz="2400" dirty="0" smtClean="0">
                <a:solidFill>
                  <a:srgbClr val="595959"/>
                </a:solidFill>
                <a:latin typeface="DIN-Regular"/>
                <a:cs typeface="DIN-Regular"/>
              </a:rPr>
              <a:t>Understanding trauma is not just about acquiring knowledge. Its about changing the way you view the world.</a:t>
            </a:r>
          </a:p>
          <a:p>
            <a:pPr>
              <a:lnSpc>
                <a:spcPct val="80000"/>
              </a:lnSpc>
              <a:buFont typeface="Arial" pitchFamily="34" charset="0"/>
              <a:buChar char="•"/>
            </a:pPr>
            <a:endParaRPr lang="en-US" sz="2400" dirty="0" smtClean="0">
              <a:solidFill>
                <a:srgbClr val="595959"/>
              </a:solidFill>
              <a:latin typeface="DIN-Regular"/>
              <a:cs typeface="DIN-Regular"/>
            </a:endParaRPr>
          </a:p>
          <a:p>
            <a:pPr>
              <a:lnSpc>
                <a:spcPct val="80000"/>
              </a:lnSpc>
              <a:buFont typeface="Arial" pitchFamily="34" charset="0"/>
              <a:buChar char="•"/>
            </a:pPr>
            <a:endParaRPr lang="en-US" sz="2400" dirty="0" smtClean="0">
              <a:solidFill>
                <a:srgbClr val="595959"/>
              </a:solidFill>
              <a:latin typeface="DIN-Regular"/>
              <a:cs typeface="DIN-Regular"/>
            </a:endParaRPr>
          </a:p>
          <a:p>
            <a:pPr>
              <a:lnSpc>
                <a:spcPct val="80000"/>
              </a:lnSpc>
              <a:buFont typeface="Arial" pitchFamily="34" charset="0"/>
              <a:buChar char="•"/>
            </a:pPr>
            <a:endParaRPr lang="en-US" sz="2400" dirty="0" smtClean="0">
              <a:solidFill>
                <a:srgbClr val="595959"/>
              </a:solidFill>
              <a:latin typeface="DIN-Regular"/>
              <a:cs typeface="DIN-Regular"/>
            </a:endParaRPr>
          </a:p>
          <a:p>
            <a:pPr>
              <a:lnSpc>
                <a:spcPct val="80000"/>
              </a:lnSpc>
              <a:buFont typeface="Arial" pitchFamily="34" charset="0"/>
              <a:buChar char="•"/>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marL="461963" indent="-288925">
              <a:lnSpc>
                <a:spcPct val="80000"/>
              </a:lnSpc>
              <a:buFont typeface="Arial" pitchFamily="34" charset="0"/>
              <a:buChar char="•"/>
            </a:pPr>
            <a:r>
              <a:rPr lang="en-US" sz="2400" dirty="0" smtClean="0">
                <a:solidFill>
                  <a:srgbClr val="595959"/>
                </a:solidFill>
                <a:latin typeface="DIN-Regular"/>
                <a:cs typeface="DIN-Regular"/>
              </a:rPr>
              <a:t>It’s about changing the helping paradigm from “What is wrong with you?” to “What happened to you?” </a:t>
            </a:r>
          </a:p>
          <a:p>
            <a:pPr lvl="1">
              <a:lnSpc>
                <a:spcPct val="80000"/>
              </a:lnSpc>
            </a:pPr>
            <a:r>
              <a:rPr lang="en-US" sz="2400" dirty="0" smtClean="0">
                <a:solidFill>
                  <a:srgbClr val="595959"/>
                </a:solidFill>
                <a:latin typeface="DIN-Regular"/>
                <a:cs typeface="DIN-Regular"/>
              </a:rPr>
              <a:t>						</a:t>
            </a:r>
          </a:p>
          <a:p>
            <a:pPr lvl="1">
              <a:lnSpc>
                <a:spcPct val="80000"/>
              </a:lnSpc>
            </a:pPr>
            <a:endParaRPr lang="en-US" sz="2400" dirty="0" smtClean="0">
              <a:solidFill>
                <a:srgbClr val="595959"/>
              </a:solidFill>
              <a:latin typeface="DIN-Regular"/>
              <a:cs typeface="DIN-Regular"/>
            </a:endParaRPr>
          </a:p>
          <a:p>
            <a:pPr lvl="1">
              <a:lnSpc>
                <a:spcPct val="80000"/>
              </a:lnSpc>
            </a:pPr>
            <a:r>
              <a:rPr lang="en-US" sz="2400" dirty="0" smtClean="0">
                <a:solidFill>
                  <a:srgbClr val="595959"/>
                </a:solidFill>
                <a:latin typeface="DIN-Regular"/>
                <a:cs typeface="DIN-Regular"/>
              </a:rPr>
              <a:t>					- </a:t>
            </a:r>
            <a:r>
              <a:rPr lang="en-US" dirty="0" smtClean="0">
                <a:solidFill>
                  <a:srgbClr val="595959"/>
                </a:solidFill>
                <a:latin typeface="DIN-Regular"/>
                <a:cs typeface="DIN-Regular"/>
              </a:rPr>
              <a:t>Sandra Bloom, 2007</a:t>
            </a: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447800"/>
            <a:ext cx="8305800" cy="4862870"/>
          </a:xfrm>
          <a:prstGeom prst="rect">
            <a:avLst/>
          </a:prstGeom>
        </p:spPr>
        <p:txBody>
          <a:bodyPr wrap="square">
            <a:spAutoFit/>
          </a:bodyPr>
          <a:lstStyle/>
          <a:p>
            <a:pPr marL="288925" indent="-288925">
              <a:lnSpc>
                <a:spcPct val="80000"/>
              </a:lnSpc>
            </a:pPr>
            <a:r>
              <a:rPr lang="en-US" sz="2000" dirty="0" smtClean="0">
                <a:solidFill>
                  <a:srgbClr val="595959"/>
                </a:solidFill>
                <a:latin typeface="DIN-Regular"/>
                <a:cs typeface="DIN-Regular"/>
              </a:rPr>
              <a:t>What is trauma?</a:t>
            </a:r>
          </a:p>
          <a:p>
            <a:pPr marL="288925" indent="-288925">
              <a:lnSpc>
                <a:spcPct val="80000"/>
              </a:lnSpc>
            </a:pPr>
            <a:endParaRPr lang="en-US" sz="1050" dirty="0" smtClean="0">
              <a:solidFill>
                <a:srgbClr val="595959"/>
              </a:solidFill>
              <a:latin typeface="DIN-Regular"/>
              <a:cs typeface="DIN-Regular"/>
            </a:endParaRPr>
          </a:p>
          <a:p>
            <a:pPr marL="798513" lvl="1" indent="-341313">
              <a:lnSpc>
                <a:spcPct val="80000"/>
              </a:lnSpc>
              <a:buFont typeface="Arial" pitchFamily="34" charset="0"/>
              <a:buChar char="•"/>
            </a:pPr>
            <a:r>
              <a:rPr lang="en-US" sz="2000" dirty="0" smtClean="0">
                <a:solidFill>
                  <a:srgbClr val="595959"/>
                </a:solidFill>
                <a:latin typeface="DIN-Regular"/>
                <a:cs typeface="DIN-Regular"/>
              </a:rPr>
              <a:t>Literally a wound—psychological versus physical</a:t>
            </a:r>
          </a:p>
          <a:p>
            <a:pPr marL="798513" lvl="1" indent="-341313">
              <a:lnSpc>
                <a:spcPct val="80000"/>
              </a:lnSpc>
            </a:pPr>
            <a:endParaRPr lang="en-US" sz="1050" dirty="0" smtClean="0">
              <a:solidFill>
                <a:srgbClr val="595959"/>
              </a:solidFill>
              <a:latin typeface="DIN-Regular"/>
              <a:cs typeface="DIN-Regular"/>
            </a:endParaRPr>
          </a:p>
          <a:p>
            <a:pPr marL="798513" lvl="1" indent="-341313">
              <a:lnSpc>
                <a:spcPct val="80000"/>
              </a:lnSpc>
              <a:buFont typeface="Arial" pitchFamily="34" charset="0"/>
              <a:buChar char="•"/>
            </a:pPr>
            <a:r>
              <a:rPr lang="en-US" sz="2000" dirty="0" smtClean="0">
                <a:solidFill>
                  <a:srgbClr val="595959"/>
                </a:solidFill>
                <a:latin typeface="DIN-Regular"/>
                <a:cs typeface="DIN-Regular"/>
              </a:rPr>
              <a:t>Psychological trauma occurs when a sudden, unexpected, overwhelming intense emotional blow or a series of blows assaults the person from outside.</a:t>
            </a:r>
          </a:p>
          <a:p>
            <a:pPr marL="798513" lvl="1" indent="-341313">
              <a:lnSpc>
                <a:spcPct val="80000"/>
              </a:lnSpc>
            </a:pPr>
            <a:endParaRPr lang="en-US" sz="1050" dirty="0" smtClean="0">
              <a:solidFill>
                <a:srgbClr val="595959"/>
              </a:solidFill>
              <a:latin typeface="DIN-Regular"/>
              <a:cs typeface="DIN-Regular"/>
            </a:endParaRPr>
          </a:p>
          <a:p>
            <a:pPr marL="798513" indent="-336550">
              <a:lnSpc>
                <a:spcPct val="80000"/>
              </a:lnSpc>
              <a:buFont typeface="Arial" pitchFamily="34" charset="0"/>
              <a:buChar char="•"/>
            </a:pPr>
            <a:r>
              <a:rPr lang="en-US" sz="2000" dirty="0" smtClean="0">
                <a:solidFill>
                  <a:srgbClr val="595959"/>
                </a:solidFill>
                <a:latin typeface="DIN-Regular"/>
                <a:cs typeface="DIN-Regular"/>
              </a:rPr>
              <a:t>Traumatic events are external, but they quickly become incorporated into the mind </a:t>
            </a:r>
            <a:r>
              <a:rPr lang="en-US" dirty="0" smtClean="0">
                <a:solidFill>
                  <a:srgbClr val="595959"/>
                </a:solidFill>
                <a:latin typeface="DIN-Regular"/>
                <a:cs typeface="DIN-Regular"/>
              </a:rPr>
              <a:t>(Terr,1990) </a:t>
            </a:r>
            <a:r>
              <a:rPr lang="en-US" sz="2000" dirty="0" smtClean="0">
                <a:solidFill>
                  <a:srgbClr val="595959"/>
                </a:solidFill>
                <a:latin typeface="DIN-Regular"/>
                <a:cs typeface="DIN-Regular"/>
              </a:rPr>
              <a:t>and the body </a:t>
            </a:r>
          </a:p>
          <a:p>
            <a:pPr marL="798513" indent="-336550">
              <a:lnSpc>
                <a:spcPct val="80000"/>
              </a:lnSpc>
            </a:pPr>
            <a:r>
              <a:rPr lang="en-US" sz="2000" dirty="0" smtClean="0">
                <a:solidFill>
                  <a:srgbClr val="595959"/>
                </a:solidFill>
                <a:latin typeface="DIN-Regular"/>
                <a:cs typeface="DIN-Regular"/>
              </a:rPr>
              <a:t>	</a:t>
            </a:r>
            <a:r>
              <a:rPr lang="en-US" dirty="0" smtClean="0">
                <a:solidFill>
                  <a:srgbClr val="595959"/>
                </a:solidFill>
                <a:latin typeface="DIN-Regular"/>
                <a:cs typeface="DIN-Regular"/>
              </a:rPr>
              <a:t>(van der Kolk,1997).</a:t>
            </a:r>
          </a:p>
          <a:p>
            <a:pPr marL="798513" indent="-336550">
              <a:lnSpc>
                <a:spcPct val="80000"/>
              </a:lnSpc>
            </a:pPr>
            <a:endParaRPr lang="en-US" dirty="0" smtClean="0">
              <a:solidFill>
                <a:srgbClr val="595959"/>
              </a:solidFill>
              <a:latin typeface="DIN-Regular"/>
              <a:cs typeface="DIN-Regular"/>
            </a:endParaRPr>
          </a:p>
          <a:p>
            <a:pPr marL="798513" indent="-336550">
              <a:lnSpc>
                <a:spcPct val="80000"/>
              </a:lnSpc>
            </a:pPr>
            <a:endParaRPr lang="en-US" dirty="0" smtClean="0">
              <a:solidFill>
                <a:srgbClr val="595959"/>
              </a:solidFill>
              <a:latin typeface="DIN-Regular"/>
              <a:cs typeface="DIN-Regular"/>
            </a:endParaRPr>
          </a:p>
          <a:p>
            <a:pPr indent="9525">
              <a:lnSpc>
                <a:spcPct val="80000"/>
              </a:lnSpc>
            </a:pPr>
            <a:r>
              <a:rPr lang="en-US" sz="2000" dirty="0" smtClean="0">
                <a:solidFill>
                  <a:srgbClr val="595959"/>
                </a:solidFill>
                <a:latin typeface="DIN-Regular"/>
                <a:cs typeface="DIN-Regular"/>
              </a:rPr>
              <a:t>According to Judith Herman’s book, Trauma and Recovery (1992), psychological trauma is characterized by feelings of:</a:t>
            </a:r>
          </a:p>
          <a:p>
            <a:pPr marL="346075" indent="-336550">
              <a:lnSpc>
                <a:spcPct val="80000"/>
              </a:lnSpc>
            </a:pPr>
            <a:endParaRPr lang="en-US" sz="1050" dirty="0" smtClean="0">
              <a:solidFill>
                <a:srgbClr val="595959"/>
              </a:solidFill>
              <a:latin typeface="DIN-Regular"/>
              <a:cs typeface="DIN-Regular"/>
            </a:endParaRPr>
          </a:p>
          <a:p>
            <a:pPr marL="803275" lvl="1" indent="-336550">
              <a:lnSpc>
                <a:spcPct val="80000"/>
              </a:lnSpc>
              <a:buFont typeface="Arial" pitchFamily="34" charset="0"/>
              <a:buChar char="•"/>
            </a:pPr>
            <a:r>
              <a:rPr lang="en-US" sz="2000" dirty="0" smtClean="0">
                <a:solidFill>
                  <a:srgbClr val="595959"/>
                </a:solidFill>
                <a:latin typeface="DIN-Regular"/>
                <a:cs typeface="DIN-Regular"/>
              </a:rPr>
              <a:t>Intense fear</a:t>
            </a:r>
          </a:p>
          <a:p>
            <a:pPr marL="803275" lvl="1" indent="-336550">
              <a:lnSpc>
                <a:spcPct val="80000"/>
              </a:lnSpc>
            </a:pPr>
            <a:endParaRPr lang="en-US" sz="1050" dirty="0" smtClean="0">
              <a:solidFill>
                <a:srgbClr val="595959"/>
              </a:solidFill>
              <a:latin typeface="DIN-Regular"/>
              <a:cs typeface="DIN-Regular"/>
            </a:endParaRPr>
          </a:p>
          <a:p>
            <a:pPr marL="803275" lvl="1" indent="-336550">
              <a:lnSpc>
                <a:spcPct val="80000"/>
              </a:lnSpc>
              <a:buFont typeface="Arial" pitchFamily="34" charset="0"/>
              <a:buChar char="•"/>
            </a:pPr>
            <a:r>
              <a:rPr lang="en-US" sz="2000" dirty="0" smtClean="0">
                <a:solidFill>
                  <a:srgbClr val="595959"/>
                </a:solidFill>
                <a:latin typeface="DIN-Regular"/>
                <a:cs typeface="DIN-Regular"/>
              </a:rPr>
              <a:t>Helplessness</a:t>
            </a:r>
          </a:p>
          <a:p>
            <a:pPr marL="803275" lvl="1" indent="-336550">
              <a:lnSpc>
                <a:spcPct val="80000"/>
              </a:lnSpc>
            </a:pPr>
            <a:endParaRPr lang="en-US" sz="1050" dirty="0" smtClean="0">
              <a:solidFill>
                <a:srgbClr val="595959"/>
              </a:solidFill>
              <a:latin typeface="DIN-Regular"/>
              <a:cs typeface="DIN-Regular"/>
            </a:endParaRPr>
          </a:p>
          <a:p>
            <a:pPr marL="803275" lvl="1" indent="-336550">
              <a:lnSpc>
                <a:spcPct val="80000"/>
              </a:lnSpc>
              <a:buFont typeface="Arial" pitchFamily="34" charset="0"/>
              <a:buChar char="•"/>
            </a:pPr>
            <a:r>
              <a:rPr lang="en-US" sz="2000" dirty="0" smtClean="0">
                <a:solidFill>
                  <a:srgbClr val="595959"/>
                </a:solidFill>
                <a:latin typeface="DIN-Regular"/>
                <a:cs typeface="DIN-Regular"/>
              </a:rPr>
              <a:t>Loss of control</a:t>
            </a:r>
          </a:p>
          <a:p>
            <a:pPr marL="803275" lvl="1" indent="-336550">
              <a:lnSpc>
                <a:spcPct val="80000"/>
              </a:lnSpc>
            </a:pPr>
            <a:endParaRPr lang="en-US" sz="1050" dirty="0" smtClean="0">
              <a:solidFill>
                <a:srgbClr val="595959"/>
              </a:solidFill>
              <a:latin typeface="DIN-Regular"/>
              <a:cs typeface="DIN-Regular"/>
            </a:endParaRPr>
          </a:p>
          <a:p>
            <a:pPr marL="803275" lvl="1" indent="-336550">
              <a:lnSpc>
                <a:spcPct val="80000"/>
              </a:lnSpc>
              <a:buFont typeface="Arial" pitchFamily="34" charset="0"/>
              <a:buChar char="•"/>
            </a:pPr>
            <a:r>
              <a:rPr lang="en-US" sz="2000" dirty="0" smtClean="0">
                <a:solidFill>
                  <a:srgbClr val="595959"/>
                </a:solidFill>
                <a:latin typeface="DIN-Regular"/>
                <a:cs typeface="DIN-Regular"/>
              </a:rPr>
              <a:t>Threat of annihilation</a:t>
            </a: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533400" y="1371600"/>
            <a:ext cx="8153400" cy="5189113"/>
          </a:xfrm>
          <a:prstGeom prst="rect">
            <a:avLst/>
          </a:prstGeom>
        </p:spPr>
        <p:txBody>
          <a:bodyPr wrap="square">
            <a:spAutoFit/>
          </a:bodyPr>
          <a:lstStyle/>
          <a:p>
            <a:pPr>
              <a:lnSpc>
                <a:spcPct val="80000"/>
              </a:lnSpc>
            </a:pPr>
            <a:r>
              <a:rPr lang="en-US" sz="2000" dirty="0" smtClean="0">
                <a:solidFill>
                  <a:srgbClr val="595959"/>
                </a:solidFill>
                <a:latin typeface="DIN-Regular"/>
                <a:cs typeface="DIN-Regular"/>
              </a:rPr>
              <a:t>Trauma is defined using eight general dimensions and six specific distinctions.</a:t>
            </a:r>
          </a:p>
          <a:p>
            <a:pPr>
              <a:lnSpc>
                <a:spcPct val="80000"/>
              </a:lnSpc>
            </a:pPr>
            <a:endParaRPr lang="en-US" dirty="0" smtClean="0">
              <a:solidFill>
                <a:srgbClr val="595959"/>
              </a:solidFill>
              <a:latin typeface="DIN-Regular"/>
              <a:cs typeface="DIN-Regular"/>
            </a:endParaRPr>
          </a:p>
          <a:p>
            <a:pPr>
              <a:lnSpc>
                <a:spcPct val="80000"/>
              </a:lnSpc>
            </a:pPr>
            <a:r>
              <a:rPr lang="en-US" sz="2000" b="1" dirty="0" smtClean="0">
                <a:solidFill>
                  <a:srgbClr val="595959"/>
                </a:solidFill>
                <a:latin typeface="DIN-Regular"/>
                <a:cs typeface="DIN-Regular"/>
              </a:rPr>
              <a:t>Dimensions</a:t>
            </a:r>
            <a:r>
              <a:rPr lang="en-US" dirty="0" smtClean="0">
                <a:solidFill>
                  <a:srgbClr val="595959"/>
                </a:solidFill>
                <a:latin typeface="DIN-Regular"/>
                <a:cs typeface="DIN-Regular"/>
              </a:rPr>
              <a:t> (</a:t>
            </a:r>
            <a:r>
              <a:rPr lang="en-US" sz="1600" dirty="0" smtClean="0">
                <a:solidFill>
                  <a:srgbClr val="595959"/>
                </a:solidFill>
                <a:latin typeface="DIN-Regular"/>
                <a:cs typeface="DIN-Regular"/>
              </a:rPr>
              <a:t>Wilson &amp; Sigman, 2000</a:t>
            </a:r>
            <a:r>
              <a:rPr lang="en-US" dirty="0" smtClean="0">
                <a:solidFill>
                  <a:srgbClr val="595959"/>
                </a:solidFill>
                <a:latin typeface="DIN-Regular"/>
                <a:cs typeface="DIN-Regular"/>
              </a:rPr>
              <a:t>)</a:t>
            </a:r>
          </a:p>
          <a:p>
            <a:pPr marL="685800" indent="-346075">
              <a:lnSpc>
                <a:spcPct val="80000"/>
              </a:lnSpc>
              <a:buFont typeface="Arial" pitchFamily="34" charset="0"/>
              <a:buChar char="•"/>
            </a:pPr>
            <a:r>
              <a:rPr lang="en-US" sz="2000" dirty="0" smtClean="0">
                <a:solidFill>
                  <a:srgbClr val="595959"/>
                </a:solidFill>
                <a:latin typeface="DIN-Regular"/>
                <a:cs typeface="DIN-Regular"/>
              </a:rPr>
              <a:t>Threat to life of limb</a:t>
            </a:r>
          </a:p>
          <a:p>
            <a:pPr marL="685800" indent="-346075">
              <a:lnSpc>
                <a:spcPct val="80000"/>
              </a:lnSpc>
              <a:buFont typeface="Arial" pitchFamily="34" charset="0"/>
              <a:buChar char="•"/>
            </a:pPr>
            <a:r>
              <a:rPr lang="en-US" sz="2000" dirty="0" smtClean="0">
                <a:solidFill>
                  <a:srgbClr val="595959"/>
                </a:solidFill>
                <a:latin typeface="DIN-Regular"/>
                <a:cs typeface="DIN-Regular"/>
              </a:rPr>
              <a:t>Severe physical harm or injury, including sexual assault</a:t>
            </a:r>
          </a:p>
          <a:p>
            <a:pPr marL="685800" indent="-346075">
              <a:lnSpc>
                <a:spcPct val="80000"/>
              </a:lnSpc>
              <a:buFont typeface="Arial" pitchFamily="34" charset="0"/>
              <a:buChar char="•"/>
            </a:pPr>
            <a:r>
              <a:rPr lang="en-US" sz="2000" dirty="0" smtClean="0">
                <a:solidFill>
                  <a:srgbClr val="595959"/>
                </a:solidFill>
                <a:latin typeface="DIN-Regular"/>
                <a:cs typeface="DIN-Regular"/>
              </a:rPr>
              <a:t>Receipt of intentional injury or harm</a:t>
            </a:r>
          </a:p>
          <a:p>
            <a:pPr marL="685800" indent="-346075">
              <a:lnSpc>
                <a:spcPct val="80000"/>
              </a:lnSpc>
              <a:buFont typeface="Arial" pitchFamily="34" charset="0"/>
              <a:buChar char="•"/>
            </a:pPr>
            <a:r>
              <a:rPr lang="en-US" sz="2000" dirty="0" smtClean="0">
                <a:solidFill>
                  <a:srgbClr val="595959"/>
                </a:solidFill>
                <a:latin typeface="DIN-Regular"/>
                <a:cs typeface="DIN-Regular"/>
              </a:rPr>
              <a:t>Exposure to the grotesque</a:t>
            </a:r>
          </a:p>
          <a:p>
            <a:pPr marL="685800" indent="-346075">
              <a:lnSpc>
                <a:spcPct val="80000"/>
              </a:lnSpc>
              <a:buFont typeface="Arial" pitchFamily="34" charset="0"/>
              <a:buChar char="•"/>
            </a:pPr>
            <a:r>
              <a:rPr lang="en-US" sz="2000" dirty="0" smtClean="0">
                <a:solidFill>
                  <a:srgbClr val="595959"/>
                </a:solidFill>
                <a:latin typeface="DIN-Regular"/>
                <a:cs typeface="DIN-Regular"/>
              </a:rPr>
              <a:t>Violent sudden loss of a loved one</a:t>
            </a:r>
          </a:p>
          <a:p>
            <a:pPr marL="685800" indent="-346075">
              <a:lnSpc>
                <a:spcPct val="80000"/>
              </a:lnSpc>
              <a:buFont typeface="Arial" pitchFamily="34" charset="0"/>
              <a:buChar char="•"/>
            </a:pPr>
            <a:r>
              <a:rPr lang="en-US" sz="2000" dirty="0" smtClean="0">
                <a:solidFill>
                  <a:srgbClr val="595959"/>
                </a:solidFill>
                <a:latin typeface="DIN-Regular"/>
                <a:cs typeface="DIN-Regular"/>
              </a:rPr>
              <a:t>Witnessing or learning of violence to a loved one</a:t>
            </a:r>
          </a:p>
          <a:p>
            <a:pPr marL="685800" indent="-346075">
              <a:lnSpc>
                <a:spcPct val="80000"/>
              </a:lnSpc>
              <a:buFont typeface="Arial" pitchFamily="34" charset="0"/>
              <a:buChar char="•"/>
            </a:pPr>
            <a:r>
              <a:rPr lang="en-US" sz="2000" dirty="0" smtClean="0">
                <a:solidFill>
                  <a:srgbClr val="595959"/>
                </a:solidFill>
                <a:latin typeface="DIN-Regular"/>
                <a:cs typeface="DIN-Regular"/>
              </a:rPr>
              <a:t>Learning of exposure to a noxious agent</a:t>
            </a:r>
          </a:p>
          <a:p>
            <a:pPr marL="685800" indent="-346075">
              <a:lnSpc>
                <a:spcPct val="80000"/>
              </a:lnSpc>
              <a:buFont typeface="Arial" pitchFamily="34" charset="0"/>
              <a:buChar char="•"/>
            </a:pPr>
            <a:r>
              <a:rPr lang="en-US" sz="2000" dirty="0" smtClean="0">
                <a:solidFill>
                  <a:srgbClr val="595959"/>
                </a:solidFill>
                <a:latin typeface="DIN-Regular"/>
                <a:cs typeface="DIN-Regular"/>
              </a:rPr>
              <a:t>Causing death or severe harm to another</a:t>
            </a:r>
          </a:p>
          <a:p>
            <a:pPr marL="346075" indent="-346075">
              <a:lnSpc>
                <a:spcPct val="80000"/>
              </a:lnSpc>
            </a:pPr>
            <a:endParaRPr lang="en-US" dirty="0" smtClean="0">
              <a:solidFill>
                <a:srgbClr val="595959"/>
              </a:solidFill>
              <a:latin typeface="DIN-Regular"/>
              <a:cs typeface="DIN-Regular"/>
            </a:endParaRPr>
          </a:p>
          <a:p>
            <a:pPr marL="346075" indent="-346075">
              <a:lnSpc>
                <a:spcPct val="80000"/>
              </a:lnSpc>
            </a:pPr>
            <a:r>
              <a:rPr lang="en-US" sz="2000" b="1" dirty="0" smtClean="0">
                <a:solidFill>
                  <a:srgbClr val="595959"/>
                </a:solidFill>
                <a:latin typeface="DIN-Regular"/>
                <a:cs typeface="DIN-Regular"/>
              </a:rPr>
              <a:t>Distinctions</a:t>
            </a:r>
          </a:p>
          <a:p>
            <a:pPr marL="685800" indent="-346075">
              <a:lnSpc>
                <a:spcPct val="80000"/>
              </a:lnSpc>
              <a:buFont typeface="Arial" pitchFamily="34" charset="0"/>
              <a:buChar char="•"/>
            </a:pPr>
            <a:r>
              <a:rPr lang="en-US" sz="2000" dirty="0" smtClean="0">
                <a:solidFill>
                  <a:srgbClr val="595959"/>
                </a:solidFill>
                <a:latin typeface="DIN-Regular"/>
                <a:cs typeface="DIN-Regular"/>
              </a:rPr>
              <a:t>Physical trauma</a:t>
            </a:r>
          </a:p>
          <a:p>
            <a:pPr marL="685800" indent="-346075">
              <a:lnSpc>
                <a:spcPct val="80000"/>
              </a:lnSpc>
              <a:buFont typeface="Arial" pitchFamily="34" charset="0"/>
              <a:buChar char="•"/>
            </a:pPr>
            <a:r>
              <a:rPr lang="en-US" sz="2000" dirty="0" smtClean="0">
                <a:solidFill>
                  <a:srgbClr val="595959"/>
                </a:solidFill>
                <a:latin typeface="DIN-Regular"/>
                <a:cs typeface="DIN-Regular"/>
              </a:rPr>
              <a:t>Psychological trauma</a:t>
            </a:r>
          </a:p>
          <a:p>
            <a:pPr marL="685800" indent="-346075">
              <a:lnSpc>
                <a:spcPct val="80000"/>
              </a:lnSpc>
              <a:buFont typeface="Arial" pitchFamily="34" charset="0"/>
              <a:buChar char="•"/>
            </a:pPr>
            <a:r>
              <a:rPr lang="en-US" sz="2000" dirty="0" smtClean="0">
                <a:solidFill>
                  <a:srgbClr val="595959"/>
                </a:solidFill>
                <a:latin typeface="DIN-Regular"/>
                <a:cs typeface="DIN-Regular"/>
              </a:rPr>
              <a:t>Social trauma</a:t>
            </a:r>
          </a:p>
          <a:p>
            <a:pPr marL="685800" indent="-346075">
              <a:lnSpc>
                <a:spcPct val="80000"/>
              </a:lnSpc>
              <a:buFont typeface="Arial" pitchFamily="34" charset="0"/>
              <a:buChar char="•"/>
            </a:pPr>
            <a:r>
              <a:rPr lang="en-US" sz="2000" dirty="0" smtClean="0">
                <a:solidFill>
                  <a:srgbClr val="595959"/>
                </a:solidFill>
                <a:latin typeface="DIN-Regular"/>
                <a:cs typeface="DIN-Regular"/>
              </a:rPr>
              <a:t>Historical trauma</a:t>
            </a:r>
          </a:p>
          <a:p>
            <a:pPr marL="685800" indent="-346075">
              <a:lnSpc>
                <a:spcPct val="80000"/>
              </a:lnSpc>
              <a:buFont typeface="Arial" pitchFamily="34" charset="0"/>
              <a:buChar char="•"/>
            </a:pPr>
            <a:r>
              <a:rPr lang="en-US" sz="2000" dirty="0" smtClean="0">
                <a:solidFill>
                  <a:srgbClr val="595959"/>
                </a:solidFill>
                <a:latin typeface="DIN-Regular"/>
                <a:cs typeface="DIN-Regular"/>
              </a:rPr>
              <a:t>Ongoing trauma</a:t>
            </a:r>
          </a:p>
          <a:p>
            <a:pPr marL="685800" indent="-346075">
              <a:lnSpc>
                <a:spcPct val="80000"/>
              </a:lnSpc>
              <a:buFont typeface="Arial" pitchFamily="34" charset="0"/>
              <a:buChar char="•"/>
            </a:pPr>
            <a:r>
              <a:rPr lang="en-US" sz="2000" dirty="0" smtClean="0">
                <a:solidFill>
                  <a:srgbClr val="595959"/>
                </a:solidFill>
                <a:latin typeface="DIN-Regular"/>
                <a:cs typeface="DIN-Regular"/>
              </a:rPr>
              <a:t>Vicarious, or secondary, trauma</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Prevalence of 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7620000" cy="4942892"/>
          </a:xfrm>
          <a:prstGeom prst="rect">
            <a:avLst/>
          </a:prstGeom>
        </p:spPr>
        <p:txBody>
          <a:bodyPr wrap="square">
            <a:spAutoFit/>
          </a:bodyPr>
          <a:lstStyle/>
          <a:p>
            <a:pPr>
              <a:lnSpc>
                <a:spcPct val="80000"/>
              </a:lnSpc>
            </a:pPr>
            <a:r>
              <a:rPr lang="en-US" sz="2000" dirty="0" smtClean="0">
                <a:solidFill>
                  <a:srgbClr val="595959"/>
                </a:solidFill>
                <a:latin typeface="DIN-Regular"/>
                <a:cs typeface="DIN-Regular"/>
              </a:rPr>
              <a:t>It is estimated that at least half of all adults in the U.S. have experienced one incident that was caused by a major traumatizing event (</a:t>
            </a:r>
            <a:r>
              <a:rPr lang="en-US" dirty="0" smtClean="0">
                <a:solidFill>
                  <a:srgbClr val="595959"/>
                </a:solidFill>
                <a:latin typeface="DIN-Regular"/>
                <a:cs typeface="DIN-Regular"/>
              </a:rPr>
              <a:t>Briere &amp; Scott, 2006</a:t>
            </a:r>
            <a:r>
              <a:rPr lang="en-US" sz="2000" dirty="0" smtClean="0">
                <a:solidFill>
                  <a:srgbClr val="595959"/>
                </a:solidFill>
                <a:latin typeface="DIN-Regular"/>
                <a:cs typeface="DIN-Regular"/>
              </a:rPr>
              <a:t>).</a:t>
            </a:r>
          </a:p>
          <a:p>
            <a:pPr>
              <a:lnSpc>
                <a:spcPct val="80000"/>
              </a:lnSpc>
            </a:pPr>
            <a:endParaRPr lang="en-US" sz="2000" dirty="0" smtClean="0">
              <a:solidFill>
                <a:srgbClr val="595959"/>
              </a:solidFill>
              <a:latin typeface="DIN-Regular"/>
              <a:cs typeface="DIN-Regular"/>
            </a:endParaRPr>
          </a:p>
          <a:p>
            <a:pPr>
              <a:lnSpc>
                <a:spcPct val="80000"/>
              </a:lnSpc>
            </a:pPr>
            <a:endParaRPr lang="en-US" sz="2000" dirty="0" smtClean="0">
              <a:solidFill>
                <a:srgbClr val="595959"/>
              </a:solidFill>
              <a:latin typeface="DIN-Regular"/>
              <a:cs typeface="DIN-Regular"/>
            </a:endParaRPr>
          </a:p>
          <a:p>
            <a:pPr>
              <a:lnSpc>
                <a:spcPct val="80000"/>
              </a:lnSpc>
            </a:pPr>
            <a:endParaRPr lang="en-US" sz="2000" dirty="0" smtClean="0">
              <a:solidFill>
                <a:srgbClr val="595959"/>
              </a:solidFill>
              <a:latin typeface="DIN-Regular"/>
              <a:cs typeface="DIN-Regular"/>
            </a:endParaRPr>
          </a:p>
          <a:p>
            <a:pPr>
              <a:lnSpc>
                <a:spcPct val="80000"/>
              </a:lnSpc>
            </a:pPr>
            <a:r>
              <a:rPr lang="en-US" sz="2000" dirty="0" smtClean="0">
                <a:solidFill>
                  <a:srgbClr val="595959"/>
                </a:solidFill>
                <a:latin typeface="DIN-Regular"/>
                <a:cs typeface="DIN-Regular"/>
              </a:rPr>
              <a:t>For children the prevalence is believed to be even higher than that experienced in adulthood:</a:t>
            </a:r>
          </a:p>
          <a:p>
            <a:pPr>
              <a:lnSpc>
                <a:spcPct val="80000"/>
              </a:lnSpc>
            </a:pPr>
            <a:endParaRPr lang="en-US" sz="2000" dirty="0" smtClean="0">
              <a:solidFill>
                <a:srgbClr val="595959"/>
              </a:solidFill>
              <a:latin typeface="DIN-Regular"/>
              <a:cs typeface="DIN-Regular"/>
            </a:endParaRPr>
          </a:p>
          <a:p>
            <a:pPr marL="798513" indent="-393700">
              <a:lnSpc>
                <a:spcPct val="80000"/>
              </a:lnSpc>
              <a:buFont typeface="Arial" pitchFamily="34" charset="0"/>
              <a:buChar char="•"/>
            </a:pPr>
            <a:r>
              <a:rPr lang="en-US" sz="2000" dirty="0" smtClean="0">
                <a:solidFill>
                  <a:srgbClr val="595959"/>
                </a:solidFill>
                <a:latin typeface="DIN-Regular"/>
                <a:cs typeface="DIN-Regular"/>
              </a:rPr>
              <a:t>Some studies have found up to 60-70% of urban youth have experienced a traumatizing event in their lives. Exposure to traumatizing events is occurring at an epidemic rate </a:t>
            </a:r>
            <a:r>
              <a:rPr lang="en-US" dirty="0" smtClean="0">
                <a:solidFill>
                  <a:srgbClr val="595959"/>
                </a:solidFill>
                <a:latin typeface="DIN-Regular"/>
                <a:cs typeface="DIN-Regular"/>
              </a:rPr>
              <a:t>(Geffen, Griffin &amp; Lewis, 2008).</a:t>
            </a:r>
          </a:p>
          <a:p>
            <a:pPr marL="798513" indent="-393700">
              <a:lnSpc>
                <a:spcPct val="80000"/>
              </a:lnSpc>
              <a:buFont typeface="Arial" pitchFamily="34" charset="0"/>
              <a:buChar char="•"/>
            </a:pPr>
            <a:endParaRPr lang="en-US" sz="2000" dirty="0" smtClean="0">
              <a:solidFill>
                <a:srgbClr val="595959"/>
              </a:solidFill>
              <a:latin typeface="DIN-Regular"/>
              <a:cs typeface="DIN-Regular"/>
            </a:endParaRPr>
          </a:p>
          <a:p>
            <a:pPr marL="798513" indent="-393700">
              <a:lnSpc>
                <a:spcPct val="80000"/>
              </a:lnSpc>
              <a:buFont typeface="Arial" pitchFamily="34" charset="0"/>
              <a:buChar char="•"/>
            </a:pPr>
            <a:r>
              <a:rPr lang="en-US" sz="2000" dirty="0" smtClean="0">
                <a:solidFill>
                  <a:srgbClr val="595959"/>
                </a:solidFill>
                <a:latin typeface="DIN-Regular"/>
                <a:cs typeface="DIN-Regular"/>
              </a:rPr>
              <a:t>ACEs Study found that childhood trauma is very common ~ 70%. The average number of adverse childhood experiences is about 4.</a:t>
            </a:r>
          </a:p>
          <a:p>
            <a:pPr>
              <a:lnSpc>
                <a:spcPct val="80000"/>
              </a:lnSpc>
            </a:pPr>
            <a:endParaRPr lang="en-US"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1143000" y="304800"/>
            <a:ext cx="8229600" cy="1143000"/>
          </a:xfrm>
        </p:spPr>
        <p:txBody>
          <a:bodyPr>
            <a:normAutofit/>
          </a:bodyPr>
          <a:lstStyle/>
          <a:p>
            <a:pPr algn="l"/>
            <a:r>
              <a:rPr lang="en-US" sz="3200" dirty="0" smtClean="0">
                <a:solidFill>
                  <a:srgbClr val="595959"/>
                </a:solidFill>
                <a:latin typeface="Knockout-HTF31-JuniorMiddlewt"/>
                <a:cs typeface="Knockout-HTF31-JuniorMiddlewt"/>
              </a:rPr>
              <a:t>Presenters</a:t>
            </a:r>
            <a:endParaRPr lang="en-US" sz="3200" dirty="0">
              <a:solidFill>
                <a:srgbClr val="595959"/>
              </a:solidFill>
              <a:latin typeface="Knockout-HTF31-JuniorMiddlewt"/>
              <a:cs typeface="Knockout-HTF31-JuniorMiddlewt"/>
            </a:endParaRPr>
          </a:p>
        </p:txBody>
      </p:sp>
      <p:sp>
        <p:nvSpPr>
          <p:cNvPr id="6" name="Content Placeholder 2"/>
          <p:cNvSpPr>
            <a:spLocks noGrp="1"/>
          </p:cNvSpPr>
          <p:nvPr>
            <p:ph idx="1"/>
          </p:nvPr>
        </p:nvSpPr>
        <p:spPr>
          <a:xfrm>
            <a:off x="381000" y="990600"/>
            <a:ext cx="8458200" cy="5334000"/>
          </a:xfrm>
        </p:spPr>
        <p:txBody>
          <a:bodyPr>
            <a:noAutofit/>
          </a:bodyPr>
          <a:lstStyle/>
          <a:p>
            <a:pPr>
              <a:lnSpc>
                <a:spcPct val="90000"/>
              </a:lnSpc>
            </a:pPr>
            <a:endParaRPr lang="en-US" sz="1600" dirty="0" smtClean="0">
              <a:solidFill>
                <a:srgbClr val="595959"/>
              </a:solidFill>
              <a:latin typeface="DIN-Regular"/>
              <a:cs typeface="DIN-Regular"/>
            </a:endParaRPr>
          </a:p>
          <a:p>
            <a:pPr>
              <a:lnSpc>
                <a:spcPct val="90000"/>
              </a:lnSpc>
            </a:pPr>
            <a:endParaRPr lang="en-US" sz="1600" dirty="0">
              <a:solidFill>
                <a:srgbClr val="595959"/>
              </a:solidFill>
              <a:latin typeface="DIN-Regular"/>
              <a:cs typeface="DIN-Regular"/>
            </a:endParaRPr>
          </a:p>
          <a:p>
            <a:pPr>
              <a:lnSpc>
                <a:spcPct val="90000"/>
              </a:lnSpc>
              <a:buNone/>
            </a:pPr>
            <a:endParaRPr lang="en-US" sz="1600" dirty="0" smtClean="0">
              <a:solidFill>
                <a:srgbClr val="595959"/>
              </a:solidFill>
              <a:latin typeface="DIN-Regular"/>
              <a:cs typeface="DIN-Regular"/>
            </a:endParaRPr>
          </a:p>
          <a:p>
            <a:pPr>
              <a:lnSpc>
                <a:spcPct val="90000"/>
              </a:lnSpc>
              <a:buNone/>
            </a:pPr>
            <a:r>
              <a:rPr lang="en-US" sz="2000" b="1" dirty="0" smtClean="0">
                <a:solidFill>
                  <a:srgbClr val="595959"/>
                </a:solidFill>
                <a:latin typeface="DIN-Regular"/>
                <a:cs typeface="DIN-Regular"/>
              </a:rPr>
              <a:t>Patti Giggans</a:t>
            </a:r>
            <a:r>
              <a:rPr lang="en-US" sz="1600" dirty="0" smtClean="0">
                <a:solidFill>
                  <a:srgbClr val="595959"/>
                </a:solidFill>
                <a:latin typeface="DIN-Regular"/>
                <a:cs typeface="DIN-Regular"/>
              </a:rPr>
              <a:t>, MA, Executive Director, Peace Over Violence</a:t>
            </a:r>
          </a:p>
          <a:p>
            <a:pPr>
              <a:lnSpc>
                <a:spcPct val="90000"/>
              </a:lnSpc>
              <a:buNone/>
            </a:pPr>
            <a:endParaRPr lang="en-US" sz="1600" dirty="0" smtClean="0">
              <a:solidFill>
                <a:srgbClr val="595959"/>
              </a:solidFill>
              <a:latin typeface="DIN-Regular"/>
              <a:cs typeface="DIN-Regular"/>
            </a:endParaRPr>
          </a:p>
          <a:p>
            <a:pPr>
              <a:lnSpc>
                <a:spcPct val="90000"/>
              </a:lnSpc>
              <a:buNone/>
            </a:pPr>
            <a:endParaRPr lang="en-US" sz="1600" dirty="0" smtClean="0">
              <a:solidFill>
                <a:srgbClr val="595959"/>
              </a:solidFill>
              <a:latin typeface="DIN-Regular"/>
              <a:cs typeface="DIN-Regular"/>
            </a:endParaRPr>
          </a:p>
          <a:p>
            <a:pPr>
              <a:lnSpc>
                <a:spcPct val="90000"/>
              </a:lnSpc>
              <a:buNone/>
            </a:pPr>
            <a:r>
              <a:rPr lang="en-US" sz="2000" b="1" dirty="0" smtClean="0">
                <a:solidFill>
                  <a:srgbClr val="595959"/>
                </a:solidFill>
                <a:latin typeface="DIN-Regular"/>
                <a:cs typeface="DIN-Regular"/>
              </a:rPr>
              <a:t>Verna Griffin-Tabor</a:t>
            </a:r>
            <a:r>
              <a:rPr lang="en-US" sz="1600" dirty="0" smtClean="0">
                <a:solidFill>
                  <a:srgbClr val="595959"/>
                </a:solidFill>
                <a:latin typeface="DIN-Regular"/>
                <a:cs typeface="DIN-Regular"/>
              </a:rPr>
              <a:t>, LCSW, Chief Executive Officer, Center for Community Solutions</a:t>
            </a:r>
          </a:p>
          <a:p>
            <a:pPr>
              <a:lnSpc>
                <a:spcPct val="90000"/>
              </a:lnSpc>
              <a:buNone/>
            </a:pPr>
            <a:endParaRPr lang="en-US" sz="1600" dirty="0" smtClean="0">
              <a:solidFill>
                <a:srgbClr val="595959"/>
              </a:solidFill>
              <a:latin typeface="DIN-Regular"/>
              <a:cs typeface="DIN-Regular"/>
            </a:endParaRPr>
          </a:p>
          <a:p>
            <a:pPr>
              <a:lnSpc>
                <a:spcPct val="90000"/>
              </a:lnSpc>
              <a:buNone/>
            </a:pPr>
            <a:endParaRPr lang="en-US" sz="1600" dirty="0" smtClean="0">
              <a:solidFill>
                <a:srgbClr val="595959"/>
              </a:solidFill>
              <a:latin typeface="DIN-Regular"/>
              <a:cs typeface="DIN-Regular"/>
            </a:endParaRPr>
          </a:p>
          <a:p>
            <a:pPr>
              <a:lnSpc>
                <a:spcPct val="90000"/>
              </a:lnSpc>
              <a:buNone/>
            </a:pPr>
            <a:r>
              <a:rPr lang="en-US" sz="2000" b="1" dirty="0" smtClean="0">
                <a:solidFill>
                  <a:srgbClr val="595959"/>
                </a:solidFill>
                <a:latin typeface="DIN-Regular"/>
                <a:cs typeface="DIN-Regular"/>
              </a:rPr>
              <a:t>Brenda Ingram</a:t>
            </a:r>
            <a:r>
              <a:rPr lang="en-US" sz="1600" dirty="0" smtClean="0">
                <a:solidFill>
                  <a:srgbClr val="595959"/>
                </a:solidFill>
                <a:latin typeface="DIN-Regular"/>
                <a:cs typeface="DIN-Regular"/>
              </a:rPr>
              <a:t>, EdD, LCSW, Director of Clinical Services, Peace Over Violence</a:t>
            </a:r>
          </a:p>
          <a:p>
            <a:pPr>
              <a:lnSpc>
                <a:spcPct val="90000"/>
              </a:lnSpc>
              <a:buNone/>
            </a:pPr>
            <a:endParaRPr lang="en-US" sz="1600" dirty="0" smtClean="0">
              <a:solidFill>
                <a:srgbClr val="595959"/>
              </a:solidFill>
              <a:latin typeface="DIN-Regular"/>
              <a:cs typeface="DIN-Regular"/>
            </a:endParaRPr>
          </a:p>
          <a:p>
            <a:pPr>
              <a:lnSpc>
                <a:spcPct val="90000"/>
              </a:lnSpc>
              <a:buNone/>
            </a:pPr>
            <a:endParaRPr lang="en-US" sz="1600" dirty="0" smtClean="0">
              <a:solidFill>
                <a:srgbClr val="595959"/>
              </a:solidFill>
              <a:latin typeface="DIN-Regular"/>
              <a:cs typeface="DIN-Regular"/>
            </a:endParaRPr>
          </a:p>
          <a:p>
            <a:pPr marL="1603375" indent="-1603375">
              <a:lnSpc>
                <a:spcPct val="90000"/>
              </a:lnSpc>
              <a:buNone/>
            </a:pPr>
            <a:r>
              <a:rPr lang="en-US" sz="2000" b="1" dirty="0" smtClean="0">
                <a:solidFill>
                  <a:srgbClr val="595959"/>
                </a:solidFill>
                <a:latin typeface="DIN-Regular"/>
                <a:cs typeface="DIN-Regular"/>
              </a:rPr>
              <a:t>Candace Powell</a:t>
            </a:r>
            <a:r>
              <a:rPr lang="en-US" sz="1600" dirty="0" smtClean="0">
                <a:solidFill>
                  <a:srgbClr val="595959"/>
                </a:solidFill>
                <a:latin typeface="DIN-Regular"/>
                <a:cs typeface="DIN-Regular"/>
              </a:rPr>
              <a:t>, MA, Counseling and Residential Services Dir., Center for </a:t>
            </a:r>
          </a:p>
          <a:p>
            <a:pPr marL="1603375" indent="-1603375">
              <a:lnSpc>
                <a:spcPct val="90000"/>
              </a:lnSpc>
              <a:buNone/>
            </a:pPr>
            <a:r>
              <a:rPr lang="en-US" sz="1600" dirty="0" smtClean="0">
                <a:solidFill>
                  <a:srgbClr val="595959"/>
                </a:solidFill>
                <a:latin typeface="DIN-Regular"/>
                <a:cs typeface="DIN-Regular"/>
              </a:rPr>
              <a:t>	Community Solutions</a:t>
            </a:r>
          </a:p>
          <a:p>
            <a:pPr marL="344488" indent="-344488">
              <a:lnSpc>
                <a:spcPct val="90000"/>
              </a:lnSpc>
              <a:buNone/>
            </a:pPr>
            <a:endParaRPr lang="en-US" sz="1600" dirty="0" smtClean="0">
              <a:solidFill>
                <a:srgbClr val="595959"/>
              </a:solidFill>
              <a:latin typeface="DIN-Regular"/>
              <a:cs typeface="DIN-Regular"/>
            </a:endParaRPr>
          </a:p>
          <a:p>
            <a:pPr>
              <a:lnSpc>
                <a:spcPct val="90000"/>
              </a:lnSpc>
              <a:buNone/>
            </a:pPr>
            <a:r>
              <a:rPr lang="en-US" sz="2000" b="1" dirty="0" smtClean="0">
                <a:solidFill>
                  <a:srgbClr val="595959"/>
                </a:solidFill>
                <a:latin typeface="DIN-Regular"/>
                <a:cs typeface="DIN-Regular"/>
              </a:rPr>
              <a:t>Danielle Lingle</a:t>
            </a:r>
            <a:r>
              <a:rPr lang="en-US" sz="1600" dirty="0" smtClean="0">
                <a:solidFill>
                  <a:srgbClr val="595959"/>
                </a:solidFill>
                <a:latin typeface="DIN-Regular"/>
                <a:cs typeface="DIN-Regular"/>
              </a:rPr>
              <a:t>, Associate Exec. Director of Programs, Center for Community Solutions</a:t>
            </a:r>
          </a:p>
          <a:p>
            <a:pPr>
              <a:lnSpc>
                <a:spcPct val="90000"/>
              </a:lnSpc>
            </a:pPr>
            <a:endParaRPr lang="en-US" sz="1600" dirty="0" smtClean="0">
              <a:solidFill>
                <a:srgbClr val="595959"/>
              </a:solidFill>
              <a:latin typeface="DIN-Regular"/>
              <a:cs typeface="DIN-Regular"/>
            </a:endParaRPr>
          </a:p>
          <a:p>
            <a:pPr>
              <a:lnSpc>
                <a:spcPct val="80000"/>
              </a:lnSpc>
              <a:buNone/>
            </a:pPr>
            <a:endParaRPr lang="en-US" sz="1600" dirty="0" smtClean="0">
              <a:solidFill>
                <a:srgbClr val="595959"/>
              </a:solidFill>
              <a:latin typeface="DIN-Regular"/>
              <a:cs typeface="DIN-Regular"/>
            </a:endParaRPr>
          </a:p>
          <a:p>
            <a:pPr marL="0" indent="0">
              <a:lnSpc>
                <a:spcPct val="80000"/>
              </a:lnSpc>
              <a:buNone/>
            </a:pPr>
            <a:endParaRPr lang="en-US" sz="1600" dirty="0">
              <a:solidFill>
                <a:srgbClr val="595959"/>
              </a:solidFill>
              <a:latin typeface="DIN-Regular"/>
              <a:cs typeface="DIN-Regular"/>
            </a:endParaRPr>
          </a:p>
          <a:p>
            <a:pPr marL="0" indent="0">
              <a:lnSpc>
                <a:spcPct val="80000"/>
              </a:lnSpc>
              <a:buNone/>
            </a:pPr>
            <a:endParaRPr lang="en-US" sz="1600" dirty="0" smtClean="0">
              <a:solidFill>
                <a:srgbClr val="595959"/>
              </a:solidFill>
              <a:latin typeface="DIN-Regular"/>
              <a:cs typeface="DIN-Regular"/>
            </a:endParaRPr>
          </a:p>
        </p:txBody>
      </p:sp>
    </p:spTree>
    <p:extLst>
      <p:ext uri="{BB962C8B-B14F-4D97-AF65-F5344CB8AC3E}">
        <p14:creationId xmlns:p14="http://schemas.microsoft.com/office/powerpoint/2010/main" val="2196938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Sexual 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371600"/>
            <a:ext cx="8305800" cy="4745915"/>
          </a:xfrm>
          <a:prstGeom prst="rect">
            <a:avLst/>
          </a:prstGeom>
        </p:spPr>
        <p:txBody>
          <a:bodyPr wrap="square">
            <a:spAutoFit/>
          </a:bodyPr>
          <a:lstStyle/>
          <a:p>
            <a:pPr marL="346075" indent="-346075">
              <a:lnSpc>
                <a:spcPct val="80000"/>
              </a:lnSpc>
              <a:buFont typeface="Arial" pitchFamily="34" charset="0"/>
              <a:buChar char="•"/>
            </a:pPr>
            <a:r>
              <a:rPr lang="en-US" sz="2000" dirty="0" smtClean="0">
                <a:solidFill>
                  <a:srgbClr val="595959"/>
                </a:solidFill>
                <a:latin typeface="DIN-Regular"/>
                <a:cs typeface="DIN-Regular"/>
              </a:rPr>
              <a:t>Sexual trauma refers to one or multiple sexual violations that invoke significant distress.</a:t>
            </a: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The term </a:t>
            </a:r>
            <a:r>
              <a:rPr lang="en-US" sz="2000" i="1" dirty="0" smtClean="0">
                <a:solidFill>
                  <a:srgbClr val="595959"/>
                </a:solidFill>
                <a:latin typeface="DIN-Regular"/>
                <a:cs typeface="DIN-Regular"/>
              </a:rPr>
              <a:t>sexual trauma </a:t>
            </a:r>
            <a:r>
              <a:rPr lang="en-US" sz="2000" dirty="0" smtClean="0">
                <a:solidFill>
                  <a:srgbClr val="595959"/>
                </a:solidFill>
                <a:latin typeface="DIN-Regular"/>
                <a:cs typeface="DIN-Regular"/>
              </a:rPr>
              <a:t>is recommended in response to observations that some survivors do not label their experiences as rape or assault due to familiarity with the perpetrator or the absence of force.</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Clinical observations have also suggested that </a:t>
            </a:r>
            <a:r>
              <a:rPr lang="en-US" sz="2000" i="1" dirty="0" smtClean="0">
                <a:solidFill>
                  <a:srgbClr val="595959"/>
                </a:solidFill>
                <a:latin typeface="DIN-Regular"/>
                <a:cs typeface="DIN-Regular"/>
              </a:rPr>
              <a:t>sexual trauma </a:t>
            </a:r>
            <a:r>
              <a:rPr lang="en-US" sz="2000" dirty="0" smtClean="0">
                <a:solidFill>
                  <a:srgbClr val="595959"/>
                </a:solidFill>
                <a:latin typeface="DIN-Regular"/>
                <a:cs typeface="DIN-Regular"/>
              </a:rPr>
              <a:t>may be a less stigmatizing term for some survivors and may promote healing by acknowledging the impact of the violent act on the individual’s well-being.</a:t>
            </a: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The term </a:t>
            </a:r>
            <a:r>
              <a:rPr lang="en-US" sz="2000" i="1" dirty="0" smtClean="0">
                <a:solidFill>
                  <a:srgbClr val="595959"/>
                </a:solidFill>
                <a:latin typeface="DIN-Regular"/>
                <a:cs typeface="DIN-Regular"/>
              </a:rPr>
              <a:t>sexual trauma </a:t>
            </a:r>
            <a:r>
              <a:rPr lang="en-US" sz="2000" dirty="0" smtClean="0">
                <a:solidFill>
                  <a:srgbClr val="595959"/>
                </a:solidFill>
                <a:latin typeface="DIN-Regular"/>
                <a:cs typeface="DIN-Regular"/>
              </a:rPr>
              <a:t>compounds the acts of violence with survivors’ responses.</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Sexual 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4007251"/>
          </a:xfrm>
          <a:prstGeom prst="rect">
            <a:avLst/>
          </a:prstGeom>
        </p:spPr>
        <p:txBody>
          <a:bodyPr wrap="square">
            <a:spAutoFit/>
          </a:bodyPr>
          <a:lstStyle/>
          <a:p>
            <a:pPr marL="346075" indent="-346075">
              <a:lnSpc>
                <a:spcPct val="80000"/>
              </a:lnSpc>
              <a:buFont typeface="Arial" pitchFamily="34" charset="0"/>
              <a:buChar char="•"/>
            </a:pPr>
            <a:r>
              <a:rPr lang="en-US" sz="2000" dirty="0" smtClean="0">
                <a:solidFill>
                  <a:srgbClr val="595959"/>
                </a:solidFill>
                <a:latin typeface="DIN-Regular"/>
                <a:cs typeface="DIN-Regular"/>
              </a:rPr>
              <a:t>Survivors of childhood and adulthood sexual trauma are at high risk of posttraumatic stress disorder (PTSD).</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In a recent study, women who reported childhood sexual abuse were five times more likely to be diagnosed with PTSD compared to non-victims </a:t>
            </a:r>
            <a:r>
              <a:rPr lang="en-US" sz="1600" dirty="0" smtClean="0">
                <a:solidFill>
                  <a:srgbClr val="595959"/>
                </a:solidFill>
                <a:latin typeface="DIN-Regular"/>
                <a:cs typeface="DIN-Regular"/>
              </a:rPr>
              <a:t>(Coid et al., 2003).</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Another study shoed that the lifetime rate of a PTSD diagnosis was over three times greater among women who were raped in childhood compared to non-victimized women </a:t>
            </a:r>
            <a:r>
              <a:rPr lang="en-US" sz="1600" dirty="0" smtClean="0">
                <a:solidFill>
                  <a:srgbClr val="595959"/>
                </a:solidFill>
                <a:latin typeface="DIN-Regular"/>
                <a:cs typeface="DIN-Regular"/>
              </a:rPr>
              <a:t>(Saunders et al., 1999).</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Survivors are also more likely to suffer from depression, suicide, and other mental health problems.</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Trauma-Response—Neuroscience </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371600"/>
            <a:ext cx="8305800" cy="535531"/>
          </a:xfrm>
          <a:prstGeom prst="rect">
            <a:avLst/>
          </a:prstGeom>
        </p:spPr>
        <p:txBody>
          <a:bodyPr wrap="square">
            <a:spAutoFit/>
          </a:bodyPr>
          <a:lstStyle/>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05000"/>
            <a:ext cx="741694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371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Axis HPA </a:t>
            </a:r>
            <a:r>
              <a:rPr lang="en-US" sz="2800" dirty="0" smtClean="0">
                <a:solidFill>
                  <a:schemeClr val="tx1">
                    <a:lumMod val="65000"/>
                    <a:lumOff val="35000"/>
                  </a:schemeClr>
                </a:solidFill>
                <a:latin typeface="Knockout-HTF31-JuniorMiddlewt"/>
                <a:cs typeface="Knockout-HTF31-JuniorMiddlewt"/>
              </a:rPr>
              <a:t>(Hypothalamus-Pituitary-Adrenal)</a:t>
            </a:r>
            <a:endParaRPr lang="en-US" sz="28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4721292"/>
          </a:xfrm>
          <a:prstGeom prst="rect">
            <a:avLst/>
          </a:prstGeom>
        </p:spPr>
        <p:txBody>
          <a:bodyPr wrap="square">
            <a:spAutoFit/>
          </a:bodyPr>
          <a:lstStyle/>
          <a:p>
            <a:pPr algn="ctr">
              <a:lnSpc>
                <a:spcPct val="80000"/>
              </a:lnSpc>
            </a:pPr>
            <a:r>
              <a:rPr lang="en-US" i="1" dirty="0" smtClean="0">
                <a:solidFill>
                  <a:srgbClr val="595959"/>
                </a:solidFill>
                <a:latin typeface="DIN-Regular"/>
                <a:cs typeface="DIN-Regular"/>
              </a:rPr>
              <a:t>(Cycle of Panic)</a:t>
            </a:r>
          </a:p>
          <a:p>
            <a:pPr algn="ctr">
              <a:lnSpc>
                <a:spcPct val="80000"/>
              </a:lnSpc>
            </a:pPr>
            <a:endParaRPr lang="en-US" dirty="0" smtClean="0">
              <a:solidFill>
                <a:srgbClr val="595959"/>
              </a:solidFill>
              <a:latin typeface="DIN-Regular"/>
              <a:cs typeface="DIN-Regular"/>
            </a:endParaRPr>
          </a:p>
          <a:p>
            <a:pPr algn="ctr">
              <a:lnSpc>
                <a:spcPct val="80000"/>
              </a:lnSpc>
            </a:pPr>
            <a:r>
              <a:rPr lang="en-US" sz="2000" u="sng" dirty="0" smtClean="0">
                <a:solidFill>
                  <a:srgbClr val="595959"/>
                </a:solidFill>
                <a:latin typeface="DIN-Regular"/>
                <a:cs typeface="DIN-Regular"/>
              </a:rPr>
              <a:t>Amygdala</a:t>
            </a:r>
          </a:p>
          <a:p>
            <a:pPr algn="ctr">
              <a:lnSpc>
                <a:spcPct val="80000"/>
              </a:lnSpc>
            </a:pPr>
            <a:r>
              <a:rPr lang="en-US" sz="2000" dirty="0" smtClean="0">
                <a:solidFill>
                  <a:srgbClr val="595959"/>
                </a:solidFill>
                <a:latin typeface="DIN-Regular"/>
                <a:cs typeface="DIN-Regular"/>
              </a:rPr>
              <a:t>(scans the senses for signs of threat, danger, change, or stress)</a:t>
            </a:r>
          </a:p>
          <a:p>
            <a:pPr algn="ctr">
              <a:lnSpc>
                <a:spcPct val="80000"/>
              </a:lnSpc>
            </a:pPr>
            <a:endParaRPr lang="en-US" dirty="0" smtClean="0">
              <a:solidFill>
                <a:srgbClr val="595959"/>
              </a:solidFill>
              <a:latin typeface="DIN-Regular"/>
              <a:cs typeface="DIN-Regular"/>
            </a:endParaRPr>
          </a:p>
          <a:p>
            <a:pPr algn="ctr">
              <a:lnSpc>
                <a:spcPct val="80000"/>
              </a:lnSpc>
            </a:pPr>
            <a:endParaRPr lang="en-US" dirty="0" smtClean="0">
              <a:solidFill>
                <a:srgbClr val="595959"/>
              </a:solidFill>
              <a:latin typeface="DIN-Regular"/>
              <a:cs typeface="DIN-Regular"/>
            </a:endParaRPr>
          </a:p>
          <a:p>
            <a:pPr algn="ctr">
              <a:lnSpc>
                <a:spcPct val="80000"/>
              </a:lnSpc>
            </a:pPr>
            <a:endParaRPr lang="en-US" u="sng" dirty="0" smtClean="0">
              <a:solidFill>
                <a:srgbClr val="595959"/>
              </a:solidFill>
              <a:latin typeface="DIN-Regular"/>
              <a:cs typeface="DIN-Regular"/>
            </a:endParaRPr>
          </a:p>
          <a:p>
            <a:pPr algn="ctr">
              <a:lnSpc>
                <a:spcPct val="80000"/>
              </a:lnSpc>
            </a:pPr>
            <a:r>
              <a:rPr lang="en-US" sz="2000" u="sng" dirty="0" smtClean="0">
                <a:solidFill>
                  <a:srgbClr val="595959"/>
                </a:solidFill>
                <a:latin typeface="DIN-Regular"/>
                <a:cs typeface="DIN-Regular"/>
              </a:rPr>
              <a:t>Hypothalamus</a:t>
            </a:r>
          </a:p>
          <a:p>
            <a:pPr algn="ctr">
              <a:lnSpc>
                <a:spcPct val="80000"/>
              </a:lnSpc>
            </a:pPr>
            <a:r>
              <a:rPr lang="en-US" sz="2000" dirty="0" smtClean="0">
                <a:solidFill>
                  <a:srgbClr val="595959"/>
                </a:solidFill>
                <a:latin typeface="DIN-Regular"/>
                <a:cs typeface="DIN-Regular"/>
              </a:rPr>
              <a:t>CRF (corticotrophin releasing factor)</a:t>
            </a:r>
          </a:p>
          <a:p>
            <a:pPr algn="ctr">
              <a:lnSpc>
                <a:spcPct val="80000"/>
              </a:lnSpc>
            </a:pPr>
            <a:endParaRPr lang="en-US" dirty="0" smtClean="0">
              <a:solidFill>
                <a:srgbClr val="595959"/>
              </a:solidFill>
              <a:latin typeface="DIN-Regular"/>
              <a:cs typeface="DIN-Regular"/>
            </a:endParaRPr>
          </a:p>
          <a:p>
            <a:pPr algn="ctr">
              <a:lnSpc>
                <a:spcPct val="80000"/>
              </a:lnSpc>
            </a:pPr>
            <a:endParaRPr lang="en-US" dirty="0" smtClean="0">
              <a:solidFill>
                <a:srgbClr val="595959"/>
              </a:solidFill>
              <a:latin typeface="DIN-Regular"/>
              <a:cs typeface="DIN-Regular"/>
            </a:endParaRPr>
          </a:p>
          <a:p>
            <a:pPr algn="ctr">
              <a:lnSpc>
                <a:spcPct val="80000"/>
              </a:lnSpc>
            </a:pPr>
            <a:endParaRPr lang="en-US" dirty="0" smtClean="0">
              <a:solidFill>
                <a:srgbClr val="595959"/>
              </a:solidFill>
              <a:latin typeface="DIN-Regular"/>
              <a:cs typeface="DIN-Regular"/>
            </a:endParaRPr>
          </a:p>
          <a:p>
            <a:pPr algn="ctr">
              <a:lnSpc>
                <a:spcPct val="80000"/>
              </a:lnSpc>
            </a:pPr>
            <a:r>
              <a:rPr lang="en-US" sz="2000" u="sng" dirty="0" smtClean="0">
                <a:solidFill>
                  <a:srgbClr val="595959"/>
                </a:solidFill>
                <a:latin typeface="DIN-Regular"/>
                <a:cs typeface="DIN-Regular"/>
              </a:rPr>
              <a:t>Pituitary Gland</a:t>
            </a:r>
          </a:p>
          <a:p>
            <a:pPr algn="ctr">
              <a:lnSpc>
                <a:spcPct val="80000"/>
              </a:lnSpc>
            </a:pPr>
            <a:r>
              <a:rPr lang="en-US" sz="2000" dirty="0" smtClean="0">
                <a:solidFill>
                  <a:srgbClr val="595959"/>
                </a:solidFill>
                <a:latin typeface="DIN-Regular"/>
                <a:cs typeface="DIN-Regular"/>
              </a:rPr>
              <a:t>ACTH (adrenocorticotropic hormone)</a:t>
            </a:r>
          </a:p>
          <a:p>
            <a:pPr algn="ctr">
              <a:lnSpc>
                <a:spcPct val="80000"/>
              </a:lnSpc>
            </a:pPr>
            <a:endParaRPr lang="en-US" dirty="0" smtClean="0">
              <a:solidFill>
                <a:srgbClr val="595959"/>
              </a:solidFill>
              <a:latin typeface="DIN-Regular"/>
              <a:cs typeface="DIN-Regular"/>
            </a:endParaRPr>
          </a:p>
          <a:p>
            <a:pPr algn="ctr">
              <a:lnSpc>
                <a:spcPct val="80000"/>
              </a:lnSpc>
            </a:pPr>
            <a:endParaRPr lang="en-US" dirty="0" smtClean="0">
              <a:solidFill>
                <a:srgbClr val="595959"/>
              </a:solidFill>
              <a:latin typeface="DIN-Regular"/>
              <a:cs typeface="DIN-Regular"/>
            </a:endParaRPr>
          </a:p>
          <a:p>
            <a:pPr algn="ctr">
              <a:lnSpc>
                <a:spcPct val="80000"/>
              </a:lnSpc>
            </a:pPr>
            <a:endParaRPr lang="en-US" dirty="0" smtClean="0">
              <a:solidFill>
                <a:srgbClr val="595959"/>
              </a:solidFill>
              <a:latin typeface="DIN-Regular"/>
              <a:cs typeface="DIN-Regular"/>
            </a:endParaRPr>
          </a:p>
          <a:p>
            <a:pPr algn="ctr">
              <a:lnSpc>
                <a:spcPct val="80000"/>
              </a:lnSpc>
            </a:pPr>
            <a:r>
              <a:rPr lang="en-US" sz="2000" u="sng" dirty="0" smtClean="0">
                <a:solidFill>
                  <a:srgbClr val="595959"/>
                </a:solidFill>
                <a:latin typeface="DIN-Regular"/>
                <a:cs typeface="DIN-Regular"/>
              </a:rPr>
              <a:t>Adrenal Glands</a:t>
            </a:r>
          </a:p>
          <a:p>
            <a:pPr algn="ctr">
              <a:lnSpc>
                <a:spcPct val="80000"/>
              </a:lnSpc>
            </a:pPr>
            <a:r>
              <a:rPr lang="en-US" sz="2000" dirty="0" smtClean="0">
                <a:solidFill>
                  <a:srgbClr val="595959"/>
                </a:solidFill>
                <a:latin typeface="DIN-Regular"/>
                <a:cs typeface="DIN-Regular"/>
              </a:rPr>
              <a:t>Cortisol (adrenaline, stress hormones)</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
        <p:nvSpPr>
          <p:cNvPr id="5" name="Down Arrow 4"/>
          <p:cNvSpPr/>
          <p:nvPr/>
        </p:nvSpPr>
        <p:spPr>
          <a:xfrm>
            <a:off x="4267200" y="2667000"/>
            <a:ext cx="457200" cy="362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4267200" y="3886200"/>
            <a:ext cx="457200" cy="362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4267200" y="5029200"/>
            <a:ext cx="457200" cy="362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371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The “Stress Hormone”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04800" y="1600200"/>
            <a:ext cx="8305800" cy="4007251"/>
          </a:xfrm>
          <a:prstGeom prst="rect">
            <a:avLst/>
          </a:prstGeom>
        </p:spPr>
        <p:txBody>
          <a:bodyPr wrap="square">
            <a:spAutoFit/>
          </a:bodyPr>
          <a:lstStyle/>
          <a:p>
            <a:pPr marL="346075" indent="-346075">
              <a:lnSpc>
                <a:spcPct val="80000"/>
              </a:lnSpc>
              <a:buFont typeface="Arial" pitchFamily="34" charset="0"/>
              <a:buChar char="•"/>
            </a:pPr>
            <a:r>
              <a:rPr lang="en-US" sz="2000" dirty="0" smtClean="0">
                <a:solidFill>
                  <a:srgbClr val="595959"/>
                </a:solidFill>
                <a:latin typeface="DIN-Regular"/>
                <a:cs typeface="DIN-Regular"/>
              </a:rPr>
              <a:t>Produced by your adrenal glands, this “stress hormone” helps regulate blood pressure and the immune system during a sudden crisis (trauma).</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Chronic trauma or deregulation can keep this survival mechanism churning in high gear, having a negative effect.</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Chronically high cortisol levels can cause sleep problems, a depressed immune response, blood sugar abnormalities, abdominal weight gain, and over long periods of time, can cause damage and cell death in the brain.</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Cortisol</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990600" y="1600200"/>
            <a:ext cx="7696200" cy="2259080"/>
          </a:xfrm>
          <a:prstGeom prst="rect">
            <a:avLst/>
          </a:prstGeom>
        </p:spPr>
        <p:txBody>
          <a:bodyPr wrap="square">
            <a:spAutoFit/>
          </a:bodyPr>
          <a:lstStyle/>
          <a:p>
            <a:pPr>
              <a:lnSpc>
                <a:spcPct val="80000"/>
              </a:lnSpc>
            </a:pPr>
            <a:r>
              <a:rPr lang="en-US" sz="2000" dirty="0" smtClean="0">
                <a:solidFill>
                  <a:srgbClr val="595959"/>
                </a:solidFill>
                <a:latin typeface="DIN-Regular"/>
                <a:cs typeface="DIN-Regular"/>
              </a:rPr>
              <a:t>Some of this damage is immediate but most of it happens in the 48 hours following the traumatic event, when certain chemicals are released.</a:t>
            </a:r>
          </a:p>
          <a:p>
            <a:pPr>
              <a:lnSpc>
                <a:spcPct val="80000"/>
              </a:lnSpc>
            </a:pPr>
            <a:endParaRPr lang="en-US" sz="2000" dirty="0" smtClean="0">
              <a:solidFill>
                <a:srgbClr val="595959"/>
              </a:solidFill>
              <a:latin typeface="DIN-Regular"/>
              <a:cs typeface="DIN-Regular"/>
            </a:endParaRPr>
          </a:p>
          <a:p>
            <a:pPr>
              <a:lnSpc>
                <a:spcPct val="80000"/>
              </a:lnSpc>
            </a:pPr>
            <a:endParaRPr lang="en-US" sz="2000" dirty="0" smtClean="0">
              <a:solidFill>
                <a:srgbClr val="595959"/>
              </a:solidFill>
              <a:latin typeface="DIN-Regular"/>
              <a:cs typeface="DIN-Regular"/>
            </a:endParaRPr>
          </a:p>
          <a:p>
            <a:pPr>
              <a:lnSpc>
                <a:spcPct val="80000"/>
              </a:lnSpc>
            </a:pPr>
            <a:endParaRPr lang="en-US" sz="2000" dirty="0" smtClean="0">
              <a:solidFill>
                <a:srgbClr val="595959"/>
              </a:solidFill>
              <a:latin typeface="DIN-Regular"/>
              <a:cs typeface="DIN-Regular"/>
            </a:endParaRPr>
          </a:p>
          <a:p>
            <a:pPr>
              <a:lnSpc>
                <a:spcPct val="80000"/>
              </a:lnSpc>
            </a:pPr>
            <a:r>
              <a:rPr lang="en-US" sz="2000" dirty="0" smtClean="0">
                <a:solidFill>
                  <a:srgbClr val="595959"/>
                </a:solidFill>
                <a:latin typeface="DIN-Regular"/>
                <a:cs typeface="DIN-Regular"/>
              </a:rPr>
              <a:t>Cortisol is a hormone related to high stress</a:t>
            </a:r>
            <a:r>
              <a:rPr lang="en-US" sz="2000" dirty="0">
                <a:solidFill>
                  <a:srgbClr val="595959"/>
                </a:solidFill>
                <a:latin typeface="DIN-Regular"/>
                <a:cs typeface="DIN-Regular"/>
              </a:rPr>
              <a:t> </a:t>
            </a:r>
            <a:r>
              <a:rPr lang="en-US" sz="2000" dirty="0" smtClean="0">
                <a:solidFill>
                  <a:srgbClr val="595959"/>
                </a:solidFill>
                <a:latin typeface="DIN-Regular"/>
                <a:cs typeface="DIN-Regular"/>
              </a:rPr>
              <a:t>(i.e. tummy chemical).</a:t>
            </a: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descr="C:\Users\dwilson.CCS.003\AppData\Local\Microsoft\Windows\Temporary Internet Files\Content.IE5\FTYX7AKV\MC900438727[1].jpg"/>
          <p:cNvPicPr>
            <a:picLocks noChangeAspect="1" noChangeArrowheads="1"/>
          </p:cNvPicPr>
          <p:nvPr/>
        </p:nvPicPr>
        <p:blipFill>
          <a:blip r:embed="rId3" cstate="print"/>
          <a:srcRect/>
          <a:stretch>
            <a:fillRect/>
          </a:stretch>
        </p:blipFill>
        <p:spPr bwMode="auto">
          <a:xfrm>
            <a:off x="4953000" y="3886200"/>
            <a:ext cx="2819400" cy="21145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0037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858000"/>
          </a:xfrm>
          <a:prstGeom prst="rect">
            <a:avLst/>
          </a:prstGeom>
        </p:spPr>
      </p:pic>
      <p:sp>
        <p:nvSpPr>
          <p:cNvPr id="2" name="Rectangle 1"/>
          <p:cNvSpPr/>
          <p:nvPr/>
        </p:nvSpPr>
        <p:spPr>
          <a:xfrm>
            <a:off x="381000" y="1371600"/>
            <a:ext cx="8305800" cy="535531"/>
          </a:xfrm>
          <a:prstGeom prst="rect">
            <a:avLst/>
          </a:prstGeom>
        </p:spPr>
        <p:txBody>
          <a:bodyPr wrap="square">
            <a:spAutoFit/>
          </a:bodyPr>
          <a:lstStyle/>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descr="https://sp.yimg.com/ib/th?id=HN.608039211908203322&amp;pid=15.1&amp;P=0"/>
          <p:cNvPicPr>
            <a:picLocks noChangeAspect="1" noChangeArrowheads="1"/>
          </p:cNvPicPr>
          <p:nvPr/>
        </p:nvPicPr>
        <p:blipFill rotWithShape="1">
          <a:blip r:embed="rId3" cstate="print"/>
          <a:srcRect t="39091" b="38909"/>
          <a:stretch/>
        </p:blipFill>
        <p:spPr bwMode="auto">
          <a:xfrm>
            <a:off x="2057400" y="1600200"/>
            <a:ext cx="5080000" cy="838200"/>
          </a:xfrm>
          <a:prstGeom prst="rect">
            <a:avLst/>
          </a:prstGeom>
          <a:noFill/>
        </p:spPr>
      </p:pic>
      <p:sp>
        <p:nvSpPr>
          <p:cNvPr id="3" name="TextBox 2"/>
          <p:cNvSpPr txBox="1"/>
          <p:nvPr/>
        </p:nvSpPr>
        <p:spPr>
          <a:xfrm>
            <a:off x="1689100" y="829601"/>
            <a:ext cx="5562600" cy="400110"/>
          </a:xfrm>
          <a:prstGeom prst="rect">
            <a:avLst/>
          </a:prstGeom>
          <a:noFill/>
        </p:spPr>
        <p:txBody>
          <a:bodyPr wrap="square" rtlCol="0">
            <a:spAutoFit/>
          </a:bodyPr>
          <a:lstStyle/>
          <a:p>
            <a:pPr algn="ctr"/>
            <a:r>
              <a:rPr lang="en-US" sz="2000" b="1" dirty="0" smtClean="0"/>
              <a:t>Hippocampal Volume Reduction in PTSD</a:t>
            </a:r>
            <a:endParaRPr lang="en-US" sz="2000" b="1" dirty="0"/>
          </a:p>
        </p:txBody>
      </p:sp>
      <p:sp>
        <p:nvSpPr>
          <p:cNvPr id="6" name="TextBox 5"/>
          <p:cNvSpPr txBox="1"/>
          <p:nvPr/>
        </p:nvSpPr>
        <p:spPr>
          <a:xfrm>
            <a:off x="2971800" y="2438400"/>
            <a:ext cx="914400" cy="369332"/>
          </a:xfrm>
          <a:prstGeom prst="rect">
            <a:avLst/>
          </a:prstGeom>
          <a:noFill/>
        </p:spPr>
        <p:txBody>
          <a:bodyPr wrap="square" rtlCol="0">
            <a:spAutoFit/>
          </a:bodyPr>
          <a:lstStyle/>
          <a:p>
            <a:r>
              <a:rPr lang="en-US" b="1" dirty="0" smtClean="0"/>
              <a:t>Normal</a:t>
            </a:r>
            <a:endParaRPr lang="en-US" b="1" dirty="0"/>
          </a:p>
        </p:txBody>
      </p:sp>
      <p:sp>
        <p:nvSpPr>
          <p:cNvPr id="7" name="TextBox 6"/>
          <p:cNvSpPr txBox="1"/>
          <p:nvPr/>
        </p:nvSpPr>
        <p:spPr>
          <a:xfrm>
            <a:off x="5181600" y="2438400"/>
            <a:ext cx="914400" cy="369332"/>
          </a:xfrm>
          <a:prstGeom prst="rect">
            <a:avLst/>
          </a:prstGeom>
          <a:noFill/>
        </p:spPr>
        <p:txBody>
          <a:bodyPr wrap="square" rtlCol="0">
            <a:spAutoFit/>
          </a:bodyPr>
          <a:lstStyle/>
          <a:p>
            <a:r>
              <a:rPr lang="en-US" b="1" dirty="0" smtClean="0"/>
              <a:t>PTSD</a:t>
            </a:r>
            <a:endParaRPr lang="en-US" b="1" dirty="0"/>
          </a:p>
        </p:txBody>
      </p:sp>
      <p:sp>
        <p:nvSpPr>
          <p:cNvPr id="8" name="TextBox 7"/>
          <p:cNvSpPr txBox="1"/>
          <p:nvPr/>
        </p:nvSpPr>
        <p:spPr>
          <a:xfrm>
            <a:off x="2006600" y="2895600"/>
            <a:ext cx="4927600" cy="1400383"/>
          </a:xfrm>
          <a:prstGeom prst="rect">
            <a:avLst/>
          </a:prstGeom>
          <a:noFill/>
        </p:spPr>
        <p:txBody>
          <a:bodyPr wrap="square" rtlCol="0">
            <a:spAutoFit/>
          </a:bodyPr>
          <a:lstStyle/>
          <a:p>
            <a:pPr algn="ctr"/>
            <a:r>
              <a:rPr lang="en-US" sz="1700" b="1" dirty="0" smtClean="0"/>
              <a:t>MRI scan of the hippocampus in a normal control and patient with PTSD secondary to childhood abuse. The hippocampus, outlined in blue, is visibly smaller in PTSD. Overall there was a 12% reduction in volume in PTSD.</a:t>
            </a:r>
            <a:endParaRPr lang="en-US" sz="1700" b="1" dirty="0"/>
          </a:p>
        </p:txBody>
      </p:sp>
    </p:spTree>
    <p:extLst>
      <p:ext uri="{BB962C8B-B14F-4D97-AF65-F5344CB8AC3E}">
        <p14:creationId xmlns:p14="http://schemas.microsoft.com/office/powerpoint/2010/main" val="350037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What is Traumatic Stress?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4228850"/>
          </a:xfrm>
          <a:prstGeom prst="rect">
            <a:avLst/>
          </a:prstGeom>
        </p:spPr>
        <p:txBody>
          <a:bodyPr wrap="square">
            <a:spAutoFit/>
          </a:bodyPr>
          <a:lstStyle/>
          <a:p>
            <a:pPr>
              <a:lnSpc>
                <a:spcPct val="80000"/>
              </a:lnSpc>
            </a:pPr>
            <a:endParaRPr lang="en-US"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The reactions someone may develop after a traumatic event due to experiencing extreme stress.</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Reactions vary considerably.</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Some people experience anxiety, fear, shock, and upset or even numbness.</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Some report disturbances in sleep with nightmares.</a:t>
            </a: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These reactions can interfere with activities of daily living.</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Traumatic Stress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3514808"/>
          </a:xfrm>
          <a:prstGeom prst="rect">
            <a:avLst/>
          </a:prstGeom>
        </p:spPr>
        <p:txBody>
          <a:bodyPr wrap="square">
            <a:spAutoFit/>
          </a:bodyPr>
          <a:lstStyle/>
          <a:p>
            <a:pPr marL="346075" indent="-346075">
              <a:lnSpc>
                <a:spcPct val="80000"/>
              </a:lnSpc>
              <a:buFont typeface="Arial" pitchFamily="34" charset="0"/>
              <a:buChar char="•"/>
            </a:pPr>
            <a:r>
              <a:rPr lang="en-US" sz="2000" dirty="0" smtClean="0">
                <a:solidFill>
                  <a:srgbClr val="595959"/>
                </a:solidFill>
                <a:latin typeface="DIN-Regular"/>
                <a:cs typeface="DIN-Regular"/>
              </a:rPr>
              <a:t>Since the beginning of time, mammals have responded to life-threatening events in similar ways.</a:t>
            </a: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We are born with a number of innate emotions that are part of our mammalian heritage and that produce patterned and predictable responses in all of our organs, including our brain.</a:t>
            </a: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pPr>
            <a:endParaRPr lang="en-US" sz="2000" dirty="0" smtClean="0">
              <a:solidFill>
                <a:srgbClr val="595959"/>
              </a:solidFill>
              <a:latin typeface="DIN-Regular"/>
              <a:cs typeface="DIN-Regular"/>
            </a:endParaRPr>
          </a:p>
          <a:p>
            <a:pPr marL="346075" indent="-346075">
              <a:lnSpc>
                <a:spcPct val="80000"/>
              </a:lnSpc>
              <a:buFont typeface="Arial" pitchFamily="34" charset="0"/>
              <a:buChar char="•"/>
            </a:pPr>
            <a:r>
              <a:rPr lang="en-US" sz="2000" dirty="0" smtClean="0">
                <a:solidFill>
                  <a:srgbClr val="595959"/>
                </a:solidFill>
                <a:latin typeface="DIN-Regular"/>
                <a:cs typeface="DIN-Regular"/>
              </a:rPr>
              <a:t>Overwhelming emotions can do damage to our bodies as well as our psyches.</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How does this effect our functioning….</a:t>
            </a:r>
            <a:endParaRPr lang="en-US" sz="3200" dirty="0">
              <a:solidFill>
                <a:schemeClr val="tx1">
                  <a:lumMod val="65000"/>
                  <a:lumOff val="35000"/>
                </a:schemeClr>
              </a:solidFill>
              <a:latin typeface="Knockout-HTF31-JuniorMiddlewt"/>
              <a:cs typeface="Knockout-HTF31-JuniorMiddlewt"/>
            </a:endParaRPr>
          </a:p>
        </p:txBody>
      </p:sp>
      <p:pic>
        <p:nvPicPr>
          <p:cNvPr id="7" name="Picture 2" descr="C:\Users\dwilson.CCS\AppData\Local\Microsoft\Windows\Temporary Internet Files\Content.IE5\RM4OFT7K\MC900438717[1].jpg"/>
          <p:cNvPicPr>
            <a:picLocks noChangeAspect="1" noChangeArrowheads="1"/>
          </p:cNvPicPr>
          <p:nvPr/>
        </p:nvPicPr>
        <p:blipFill>
          <a:blip r:embed="rId3" cstate="print"/>
          <a:srcRect/>
          <a:stretch>
            <a:fillRect/>
          </a:stretch>
        </p:blipFill>
        <p:spPr bwMode="auto">
          <a:xfrm rot="3361296">
            <a:off x="6924254" y="1611863"/>
            <a:ext cx="1575666" cy="118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dwilson.CCS\AppData\Local\Microsoft\Windows\Temporary Internet Files\Content.IE5\AGH43265\MP900439332[1].jpg"/>
          <p:cNvPicPr>
            <a:picLocks noGrp="1" noChangeAspect="1" noChangeArrowheads="1"/>
          </p:cNvPicPr>
          <p:nvPr>
            <p:ph idx="1"/>
          </p:nvPr>
        </p:nvPicPr>
        <p:blipFill>
          <a:blip r:embed="rId4" cstate="print"/>
          <a:srcRect/>
          <a:stretch>
            <a:fillRect/>
          </a:stretch>
        </p:blipFill>
        <p:spPr>
          <a:xfrm>
            <a:off x="838200" y="1905000"/>
            <a:ext cx="6400800" cy="4285488"/>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037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04800" y="1371601"/>
            <a:ext cx="8382000" cy="5878532"/>
          </a:xfrm>
          <a:prstGeom prst="rect">
            <a:avLst/>
          </a:prstGeom>
        </p:spPr>
        <p:txBody>
          <a:bodyPr wrap="square">
            <a:spAutoFit/>
          </a:bodyPr>
          <a:lstStyle/>
          <a:p>
            <a:r>
              <a:rPr lang="en-US" sz="2800" dirty="0" smtClean="0"/>
              <a:t>Participants will</a:t>
            </a:r>
            <a:r>
              <a:rPr lang="en-US" sz="3200" dirty="0" smtClean="0"/>
              <a:t>:</a:t>
            </a:r>
          </a:p>
          <a:p>
            <a:endParaRPr lang="en-US" sz="2000" dirty="0" smtClean="0"/>
          </a:p>
          <a:p>
            <a:pPr marL="568325" lvl="1" indent="-457200">
              <a:buFont typeface="Arial" pitchFamily="34" charset="0"/>
              <a:buChar char="•"/>
            </a:pPr>
            <a:r>
              <a:rPr lang="en-US" sz="2400" dirty="0" smtClean="0"/>
              <a:t>Learn how two agencies collaborated to embed trauma-informed and resiliency approaches into daily practice for both clients and staffs.</a:t>
            </a:r>
          </a:p>
          <a:p>
            <a:pPr marL="568325" lvl="1" indent="-457200"/>
            <a:endParaRPr lang="en-US" sz="2400" dirty="0" smtClean="0"/>
          </a:p>
          <a:p>
            <a:pPr marL="568325" lvl="1" indent="-457200">
              <a:buFont typeface="Arial" pitchFamily="34" charset="0"/>
              <a:buChar char="•"/>
            </a:pPr>
            <a:r>
              <a:rPr lang="en-US" sz="2400" dirty="0" smtClean="0"/>
              <a:t>Gain knowledge of the neurobiology of trauma and its impact for neuro-sequential programming.</a:t>
            </a:r>
          </a:p>
          <a:p>
            <a:pPr marL="568325" lvl="1" indent="-457200">
              <a:buFont typeface="Arial" pitchFamily="34" charset="0"/>
              <a:buChar char="•"/>
            </a:pPr>
            <a:endParaRPr lang="en-US" sz="2400" dirty="0" smtClean="0"/>
          </a:p>
          <a:p>
            <a:pPr marL="568325" lvl="1" indent="-457200">
              <a:buFont typeface="Arial" pitchFamily="34" charset="0"/>
              <a:buChar char="•"/>
            </a:pPr>
            <a:r>
              <a:rPr lang="en-US" sz="2400" dirty="0" smtClean="0"/>
              <a:t>Learn how to implement an array of practices that yield outcomes of resilience for survivors.</a:t>
            </a:r>
          </a:p>
          <a:p>
            <a:pPr marL="568325" lvl="1" indent="-457200">
              <a:buFont typeface="Arial" pitchFamily="34" charset="0"/>
              <a:buChar char="•"/>
            </a:pPr>
            <a:endParaRPr lang="en-US" sz="2400" dirty="0" smtClean="0"/>
          </a:p>
          <a:p>
            <a:pPr marL="568325" lvl="1" indent="-457200">
              <a:buFont typeface="Arial" pitchFamily="34" charset="0"/>
              <a:buChar char="•"/>
            </a:pPr>
            <a:r>
              <a:rPr lang="en-US" sz="2400" dirty="0" smtClean="0"/>
              <a:t>Take away skills to build practices that create well-being and health for themselves and their clients.</a:t>
            </a:r>
          </a:p>
          <a:p>
            <a:pPr marL="568325" lvl="1" indent="-457200"/>
            <a:endParaRPr lang="en-US" sz="2400" dirty="0" smtClean="0"/>
          </a:p>
        </p:txBody>
      </p:sp>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 Learning Objectives</a:t>
            </a:r>
            <a:endParaRPr lang="en-US" sz="3200" dirty="0">
              <a:solidFill>
                <a:schemeClr val="tx1">
                  <a:lumMod val="65000"/>
                  <a:lumOff val="35000"/>
                </a:schemeClr>
              </a:solidFill>
              <a:latin typeface="Knockout-HTF31-JuniorMiddlewt"/>
              <a:cs typeface="Knockout-HTF31-JuniorMiddlewt"/>
            </a:endParaRPr>
          </a:p>
        </p:txBody>
      </p:sp>
    </p:spTree>
    <p:extLst>
      <p:ext uri="{BB962C8B-B14F-4D97-AF65-F5344CB8AC3E}">
        <p14:creationId xmlns:p14="http://schemas.microsoft.com/office/powerpoint/2010/main" val="3795807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 and the Body</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4992136"/>
          </a:xfrm>
          <a:prstGeom prst="rect">
            <a:avLst/>
          </a:prstGeom>
        </p:spPr>
        <p:txBody>
          <a:bodyPr wrap="square">
            <a:spAutoFit/>
          </a:bodyPr>
          <a:lstStyle/>
          <a:p>
            <a:pPr marL="282575" indent="-282575">
              <a:lnSpc>
                <a:spcPct val="80000"/>
              </a:lnSpc>
              <a:buFont typeface="Arial" pitchFamily="34" charset="0"/>
              <a:buChar char="•"/>
            </a:pPr>
            <a:r>
              <a:rPr lang="en-US" sz="2000" dirty="0" smtClean="0">
                <a:solidFill>
                  <a:srgbClr val="595959"/>
                </a:solidFill>
                <a:latin typeface="DIN-Regular"/>
                <a:cs typeface="DIN-Regular"/>
              </a:rPr>
              <a:t>When discussing trauma, one must use a mind/body paradigm.</a:t>
            </a:r>
          </a:p>
          <a:p>
            <a:pPr marL="282575" indent="-282575">
              <a:lnSpc>
                <a:spcPct val="80000"/>
              </a:lnSpc>
            </a:pPr>
            <a:endParaRPr lang="en-US" sz="2000" dirty="0" smtClean="0">
              <a:solidFill>
                <a:srgbClr val="595959"/>
              </a:solidFill>
              <a:latin typeface="DIN-Regular"/>
              <a:cs typeface="DIN-Regular"/>
            </a:endParaRPr>
          </a:p>
          <a:p>
            <a:pPr marL="282575" indent="-282575">
              <a:lnSpc>
                <a:spcPct val="80000"/>
              </a:lnSpc>
            </a:pPr>
            <a:endParaRPr lang="en-US" sz="2000" dirty="0" smtClean="0">
              <a:solidFill>
                <a:srgbClr val="595959"/>
              </a:solidFill>
              <a:latin typeface="DIN-Regular"/>
              <a:cs typeface="DIN-Regular"/>
            </a:endParaRPr>
          </a:p>
          <a:p>
            <a:pPr marL="282575" indent="-282575">
              <a:lnSpc>
                <a:spcPct val="80000"/>
              </a:lnSpc>
            </a:pPr>
            <a:endParaRPr lang="en-US" sz="2000" dirty="0" smtClean="0">
              <a:solidFill>
                <a:srgbClr val="595959"/>
              </a:solidFill>
              <a:latin typeface="DIN-Regular"/>
              <a:cs typeface="DIN-Regular"/>
            </a:endParaRPr>
          </a:p>
          <a:p>
            <a:pPr marL="282575" indent="-282575">
              <a:lnSpc>
                <a:spcPct val="80000"/>
              </a:lnSpc>
              <a:buFont typeface="Arial" pitchFamily="34" charset="0"/>
              <a:buChar char="•"/>
            </a:pPr>
            <a:r>
              <a:rPr lang="en-US" sz="2000" dirty="0" smtClean="0">
                <a:solidFill>
                  <a:srgbClr val="595959"/>
                </a:solidFill>
                <a:latin typeface="DIN-Regular"/>
                <a:cs typeface="DIN-Regular"/>
              </a:rPr>
              <a:t>Adults report many somatic symptoms of stress.</a:t>
            </a:r>
          </a:p>
          <a:p>
            <a:pPr marL="282575" indent="-282575">
              <a:lnSpc>
                <a:spcPct val="80000"/>
              </a:lnSpc>
            </a:pPr>
            <a:endParaRPr lang="en-US" sz="2000" dirty="0" smtClean="0">
              <a:solidFill>
                <a:srgbClr val="595959"/>
              </a:solidFill>
              <a:latin typeface="DIN-Regular"/>
              <a:cs typeface="DIN-Regular"/>
            </a:endParaRPr>
          </a:p>
          <a:p>
            <a:pPr marL="282575" indent="-282575">
              <a:lnSpc>
                <a:spcPct val="80000"/>
              </a:lnSpc>
            </a:pPr>
            <a:endParaRPr lang="en-US" sz="2000" dirty="0" smtClean="0">
              <a:solidFill>
                <a:srgbClr val="595959"/>
              </a:solidFill>
              <a:latin typeface="DIN-Regular"/>
              <a:cs typeface="DIN-Regular"/>
            </a:endParaRPr>
          </a:p>
          <a:p>
            <a:pPr marL="282575" indent="-282575">
              <a:lnSpc>
                <a:spcPct val="80000"/>
              </a:lnSpc>
            </a:pPr>
            <a:endParaRPr lang="en-US" sz="2000" dirty="0" smtClean="0">
              <a:solidFill>
                <a:srgbClr val="595959"/>
              </a:solidFill>
              <a:latin typeface="DIN-Regular"/>
              <a:cs typeface="DIN-Regular"/>
            </a:endParaRPr>
          </a:p>
          <a:p>
            <a:pPr marL="282575" indent="-282575">
              <a:lnSpc>
                <a:spcPct val="80000"/>
              </a:lnSpc>
              <a:buFont typeface="Arial" pitchFamily="34" charset="0"/>
              <a:buChar char="•"/>
            </a:pPr>
            <a:r>
              <a:rPr lang="en-US" sz="2000" dirty="0" smtClean="0">
                <a:solidFill>
                  <a:srgbClr val="595959"/>
                </a:solidFill>
                <a:latin typeface="DIN-Regular"/>
                <a:cs typeface="DIN-Regular"/>
              </a:rPr>
              <a:t>Children who have suffered chronic trauma, abuse and neglect often suffer from a multitude of physical disorders not directly related to whatever injuries they have suffered.</a:t>
            </a:r>
          </a:p>
          <a:p>
            <a:pPr>
              <a:lnSpc>
                <a:spcPct val="80000"/>
              </a:lnSpc>
              <a:buFont typeface="Arial" pitchFamily="34" charset="0"/>
              <a:buChar char="•"/>
            </a:pPr>
            <a:endParaRPr lang="en-US" sz="2000" dirty="0" smtClean="0">
              <a:solidFill>
                <a:srgbClr val="595959"/>
              </a:solidFill>
              <a:latin typeface="DIN-Regular"/>
              <a:cs typeface="DIN-Regular"/>
            </a:endParaRPr>
          </a:p>
          <a:p>
            <a:pPr>
              <a:lnSpc>
                <a:spcPct val="80000"/>
              </a:lnSpc>
            </a:pPr>
            <a:endParaRPr lang="en-US" sz="2000" dirty="0" smtClean="0">
              <a:solidFill>
                <a:srgbClr val="595959"/>
              </a:solidFill>
              <a:latin typeface="DIN-Regular"/>
              <a:cs typeface="DIN-Regular"/>
            </a:endParaRPr>
          </a:p>
          <a:p>
            <a:pPr>
              <a:lnSpc>
                <a:spcPct val="80000"/>
              </a:lnSpc>
            </a:pPr>
            <a:endParaRPr lang="en-US" sz="2000" dirty="0" smtClean="0">
              <a:solidFill>
                <a:srgbClr val="595959"/>
              </a:solidFill>
              <a:latin typeface="DIN-Regular"/>
              <a:cs typeface="DIN-Regular"/>
            </a:endParaRPr>
          </a:p>
          <a:p>
            <a:pPr marL="282575" indent="-282575">
              <a:lnSpc>
                <a:spcPct val="80000"/>
              </a:lnSpc>
              <a:buFont typeface="Arial" pitchFamily="34" charset="0"/>
              <a:buChar char="•"/>
            </a:pPr>
            <a:r>
              <a:rPr lang="en-US" sz="2000" dirty="0" smtClean="0">
                <a:solidFill>
                  <a:srgbClr val="595959"/>
                </a:solidFill>
                <a:latin typeface="DIN-Regular"/>
                <a:cs typeface="DIN-Regular"/>
              </a:rPr>
              <a:t>We know that chronic trauma/stress has a direct relationship to heart disease, cancer, chronic lung disease, skeletal fractures, liver disease, diabetes, and chronic pain. For sexual trauma, ailments include lower back pain, chronic yeast infections, gynecological complaints, vaginal pain, and sexual dysfunctions. </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Stored in the body…</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371600"/>
            <a:ext cx="8305800" cy="4438138"/>
          </a:xfrm>
          <a:prstGeom prst="rect">
            <a:avLst/>
          </a:prstGeom>
        </p:spPr>
        <p:txBody>
          <a:bodyPr wrap="square">
            <a:spAutoFit/>
          </a:bodyPr>
          <a:lstStyle/>
          <a:p>
            <a:pPr marL="395288" indent="-395288">
              <a:buFont typeface="Arial" pitchFamily="34" charset="0"/>
              <a:buChar char="•"/>
            </a:pPr>
            <a:r>
              <a:rPr lang="en-US" sz="2000" dirty="0" smtClean="0">
                <a:solidFill>
                  <a:srgbClr val="595959"/>
                </a:solidFill>
                <a:latin typeface="DIN-Regular"/>
                <a:cs typeface="DIN-Regular"/>
              </a:rPr>
              <a:t>While your brain sends the signals to your body—</a:t>
            </a:r>
          </a:p>
          <a:p>
            <a:pPr marL="395288" indent="-395288"/>
            <a:r>
              <a:rPr lang="en-US" sz="2000" dirty="0" smtClean="0">
                <a:solidFill>
                  <a:srgbClr val="595959"/>
                </a:solidFill>
                <a:latin typeface="DIN-Regular"/>
                <a:cs typeface="DIN-Regular"/>
              </a:rPr>
              <a:t>	its important to know that you have a PHYSICAL </a:t>
            </a:r>
          </a:p>
          <a:p>
            <a:pPr marL="395288" indent="-395288"/>
            <a:r>
              <a:rPr lang="en-US" sz="2000" dirty="0" smtClean="0">
                <a:solidFill>
                  <a:srgbClr val="595959"/>
                </a:solidFill>
                <a:latin typeface="DIN-Regular"/>
                <a:cs typeface="DIN-Regular"/>
              </a:rPr>
              <a:t>	body reaction to trauma.</a:t>
            </a: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r>
              <a:rPr lang="en-US" sz="2000" dirty="0" smtClean="0">
                <a:solidFill>
                  <a:srgbClr val="595959"/>
                </a:solidFill>
                <a:latin typeface="DIN-Regular"/>
                <a:cs typeface="DIN-Regular"/>
              </a:rPr>
              <a:t>This is not “all in your head.”</a:t>
            </a: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endParaRPr lang="en-US" sz="2000" dirty="0" smtClean="0">
              <a:solidFill>
                <a:srgbClr val="595959"/>
              </a:solidFill>
              <a:latin typeface="DIN-Regular"/>
              <a:cs typeface="DIN-Regular"/>
            </a:endParaRPr>
          </a:p>
          <a:p>
            <a:pPr marL="395288" indent="-395288">
              <a:lnSpc>
                <a:spcPct val="80000"/>
              </a:lnSpc>
              <a:buFont typeface="Arial" pitchFamily="34" charset="0"/>
              <a:buChar char="•"/>
            </a:pPr>
            <a:r>
              <a:rPr lang="en-US" sz="2000" dirty="0" smtClean="0">
                <a:solidFill>
                  <a:srgbClr val="595959"/>
                </a:solidFill>
                <a:latin typeface="DIN-Regular"/>
                <a:cs typeface="DIN-Regular"/>
              </a:rPr>
              <a:t>Your body has a direct reaction and can even </a:t>
            </a:r>
          </a:p>
          <a:p>
            <a:pPr marL="395288" indent="-395288">
              <a:lnSpc>
                <a:spcPct val="80000"/>
              </a:lnSpc>
            </a:pPr>
            <a:r>
              <a:rPr lang="en-US" sz="2000" dirty="0" smtClean="0">
                <a:solidFill>
                  <a:srgbClr val="595959"/>
                </a:solidFill>
                <a:latin typeface="DIN-Regular"/>
                <a:cs typeface="DIN-Regular"/>
              </a:rPr>
              <a:t>	store memory of the trauma in your muscles.</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C:\Users\dwilson.CCS.003\AppData\Local\Microsoft\Windows\Temporary Internet Files\Content.IE5\46LTBBOP\MC900438742[1].jpg"/>
          <p:cNvPicPr>
            <a:picLocks noChangeAspect="1" noChangeArrowheads="1"/>
          </p:cNvPicPr>
          <p:nvPr/>
        </p:nvPicPr>
        <p:blipFill>
          <a:blip r:embed="rId3" cstate="print"/>
          <a:srcRect/>
          <a:stretch>
            <a:fillRect/>
          </a:stretch>
        </p:blipFill>
        <p:spPr bwMode="auto">
          <a:xfrm>
            <a:off x="5562600" y="2514600"/>
            <a:ext cx="2819400" cy="2209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00371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 and Spirituality</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228600" y="1752600"/>
            <a:ext cx="8305800" cy="4992136"/>
          </a:xfrm>
          <a:prstGeom prst="rect">
            <a:avLst/>
          </a:prstGeom>
        </p:spPr>
        <p:txBody>
          <a:bodyPr wrap="square">
            <a:spAutoFit/>
          </a:bodyPr>
          <a:lstStyle/>
          <a:p>
            <a:pPr marL="225425" indent="-225425">
              <a:lnSpc>
                <a:spcPct val="80000"/>
              </a:lnSpc>
              <a:buFont typeface="Arial" pitchFamily="34" charset="0"/>
              <a:buChar char="•"/>
            </a:pPr>
            <a:r>
              <a:rPr lang="en-US" sz="2000" dirty="0" smtClean="0">
                <a:solidFill>
                  <a:srgbClr val="595959"/>
                </a:solidFill>
                <a:latin typeface="DIN-Regular"/>
                <a:cs typeface="DIN-Regular"/>
              </a:rPr>
              <a:t>Spirituality is a personal experience with </a:t>
            </a:r>
          </a:p>
          <a:p>
            <a:pPr marL="225425" indent="-225425">
              <a:lnSpc>
                <a:spcPct val="80000"/>
              </a:lnSpc>
            </a:pPr>
            <a:r>
              <a:rPr lang="en-US" sz="2000" dirty="0" smtClean="0">
                <a:solidFill>
                  <a:srgbClr val="595959"/>
                </a:solidFill>
                <a:latin typeface="DIN-Regular"/>
                <a:cs typeface="DIN-Regular"/>
              </a:rPr>
              <a:t>	many definitions.</a:t>
            </a: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Spirituality might be defined as “an inner belief system providing an individual with meaning and purpose in life, a sense of the sacredness of life, and a vision for the betterment of the world.”</a:t>
            </a: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Other definitions emphasize “a connection to that which transcends the self.” The connection might be to God, a higher power, a universal energy, the sacred, or nature.</a:t>
            </a: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Researchers in the field of spirituality have suggested three useful dimensions for thinking about one’s spirituality:</a:t>
            </a:r>
          </a:p>
          <a:p>
            <a:pPr marL="1139825" indent="-338138">
              <a:lnSpc>
                <a:spcPct val="80000"/>
              </a:lnSpc>
              <a:buFont typeface="Courier New" pitchFamily="49" charset="0"/>
              <a:buChar char="o"/>
            </a:pPr>
            <a:r>
              <a:rPr lang="en-US" sz="2000" dirty="0" smtClean="0">
                <a:solidFill>
                  <a:srgbClr val="595959"/>
                </a:solidFill>
                <a:latin typeface="DIN-Regular"/>
                <a:cs typeface="DIN-Regular"/>
              </a:rPr>
              <a:t>Spiritual beliefs</a:t>
            </a:r>
          </a:p>
          <a:p>
            <a:pPr marL="1139825" indent="-338138">
              <a:lnSpc>
                <a:spcPct val="80000"/>
              </a:lnSpc>
              <a:buFont typeface="Courier New" pitchFamily="49" charset="0"/>
              <a:buChar char="o"/>
            </a:pPr>
            <a:r>
              <a:rPr lang="en-US" sz="2000" dirty="0" smtClean="0">
                <a:solidFill>
                  <a:srgbClr val="595959"/>
                </a:solidFill>
                <a:latin typeface="DIN-Regular"/>
                <a:cs typeface="DIN-Regular"/>
              </a:rPr>
              <a:t>Spiritual practices</a:t>
            </a:r>
          </a:p>
          <a:p>
            <a:pPr marL="1139825" indent="-338138">
              <a:lnSpc>
                <a:spcPct val="80000"/>
              </a:lnSpc>
              <a:buFont typeface="Courier New" pitchFamily="49" charset="0"/>
              <a:buChar char="o"/>
            </a:pPr>
            <a:r>
              <a:rPr lang="en-US" sz="2000" dirty="0" smtClean="0">
                <a:solidFill>
                  <a:srgbClr val="595959"/>
                </a:solidFill>
                <a:latin typeface="DIN-Regular"/>
                <a:cs typeface="DIN-Regular"/>
              </a:rPr>
              <a:t>Spiritual experiences</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faith candles.jpg"/>
          <p:cNvPicPr>
            <a:picLocks noChangeAspect="1"/>
          </p:cNvPicPr>
          <p:nvPr/>
        </p:nvPicPr>
        <p:blipFill>
          <a:blip r:embed="rId3" cstate="print"/>
          <a:stretch>
            <a:fillRect/>
          </a:stretch>
        </p:blipFill>
        <p:spPr>
          <a:xfrm>
            <a:off x="5829508" y="228600"/>
            <a:ext cx="2748197" cy="1828800"/>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 and Spirituality</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457200" y="1600200"/>
            <a:ext cx="8305800" cy="4499693"/>
          </a:xfrm>
          <a:prstGeom prst="rect">
            <a:avLst/>
          </a:prstGeom>
        </p:spPr>
        <p:txBody>
          <a:bodyPr wrap="square">
            <a:spAutoFit/>
          </a:bodyPr>
          <a:lstStyle/>
          <a:p>
            <a:pPr marL="225425" indent="-225425">
              <a:lnSpc>
                <a:spcPct val="80000"/>
              </a:lnSpc>
              <a:buFont typeface="Arial" pitchFamily="34" charset="0"/>
              <a:buChar char="•"/>
            </a:pPr>
            <a:r>
              <a:rPr lang="en-US" sz="2000" dirty="0" smtClean="0">
                <a:solidFill>
                  <a:srgbClr val="595959"/>
                </a:solidFill>
                <a:latin typeface="DIN-Regular"/>
                <a:cs typeface="DIN-Regular"/>
              </a:rPr>
              <a:t>Evidence suggests that trauma can produce both positive and negative effects on the spiritual experiences and perceptions of individuals.</a:t>
            </a: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These effects may change as time passes and a person moves further away from the acute phase of trauma recovery.</a:t>
            </a: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On the positive side, some individuals experience increased appreciation of life, greater perceived closeness to God, increased sense of purpose in life, and enhanced spiritual well-being even following devastating events such as disasters and rape.</a:t>
            </a:r>
          </a:p>
          <a:p>
            <a:pPr marL="225425" indent="-225425">
              <a:lnSpc>
                <a:spcPct val="80000"/>
              </a:lnSpc>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For others, trauma can be associated with loss of faith, diminished participation in religious or spiritual activities, changes in belief, feelings of being abandoned, or punished by God, and loss of meaning and purpose for living.</a:t>
            </a:r>
          </a:p>
          <a:p>
            <a:pPr marL="225425" indent="-225425">
              <a:lnSpc>
                <a:spcPct val="80000"/>
              </a:lnSpc>
            </a:pP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sunset hands.jpg"/>
          <p:cNvPicPr>
            <a:picLocks noChangeAspect="1"/>
          </p:cNvPicPr>
          <p:nvPr/>
        </p:nvPicPr>
        <p:blipFill>
          <a:blip r:embed="rId3" cstate="print"/>
          <a:stretch>
            <a:fillRect/>
          </a:stretch>
        </p:blipFill>
        <p:spPr>
          <a:xfrm>
            <a:off x="6934200" y="5334000"/>
            <a:ext cx="1930400" cy="1447800"/>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 and Memory</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371600"/>
            <a:ext cx="8305800" cy="4992136"/>
          </a:xfrm>
          <a:prstGeom prst="rect">
            <a:avLst/>
          </a:prstGeom>
        </p:spPr>
        <p:txBody>
          <a:bodyPr wrap="square">
            <a:spAutoFit/>
          </a:bodyPr>
          <a:lstStyle/>
          <a:p>
            <a:pPr marL="225425" indent="-225425">
              <a:lnSpc>
                <a:spcPct val="80000"/>
              </a:lnSpc>
              <a:buFont typeface="Arial" pitchFamily="34" charset="0"/>
              <a:buChar char="•"/>
            </a:pPr>
            <a:r>
              <a:rPr lang="en-US" sz="2000" dirty="0" smtClean="0">
                <a:solidFill>
                  <a:srgbClr val="595959"/>
                </a:solidFill>
                <a:latin typeface="DIN-Regular"/>
                <a:cs typeface="DIN-Regular"/>
              </a:rPr>
              <a:t>The body and brain react to and record trauma in a different way than we have traditionally been led to believe.</a:t>
            </a: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When trauma occurs, the prefrontal cortex will frequently shut down, leaving the more primitive portions of the brain to experience and record the event.</a:t>
            </a: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The more primitive areas of the brain do a great job of recording experiential and sensory information, but they don’t do very well recording the kinds of information many professionals have been trained to obtain.</a:t>
            </a: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Most interview techniques have been developed to interview the more advanced portions of the brain (prefrontal cortex) and obtain specific detail/peripheral information such as the color of a shirt, description of the suspect, time frame, and other important information </a:t>
            </a:r>
            <a:r>
              <a:rPr lang="en-US" sz="1600" dirty="0" smtClean="0">
                <a:solidFill>
                  <a:srgbClr val="595959"/>
                </a:solidFill>
                <a:latin typeface="DIN-Regular"/>
                <a:cs typeface="DIN-Regular"/>
              </a:rPr>
              <a:t>(Strand, 2013).</a:t>
            </a:r>
            <a:endParaRPr lang="en-US" sz="16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“I just can’t find the words…”</a:t>
            </a:r>
            <a:endParaRPr lang="en-US" sz="3200" dirty="0">
              <a:solidFill>
                <a:schemeClr val="tx1">
                  <a:lumMod val="65000"/>
                  <a:lumOff val="35000"/>
                </a:schemeClr>
              </a:solidFill>
              <a:latin typeface="Knockout-HTF31-JuniorMiddlewt"/>
              <a:cs typeface="Knockout-HTF31-JuniorMiddlewt"/>
            </a:endParaRPr>
          </a:p>
        </p:txBody>
      </p:sp>
      <p:pic>
        <p:nvPicPr>
          <p:cNvPr id="5" name="Picture 4" descr="broca's area.jpg"/>
          <p:cNvPicPr>
            <a:picLocks noChangeAspect="1"/>
          </p:cNvPicPr>
          <p:nvPr/>
        </p:nvPicPr>
        <p:blipFill>
          <a:blip r:embed="rId3" cstate="print"/>
          <a:stretch>
            <a:fillRect/>
          </a:stretch>
        </p:blipFill>
        <p:spPr>
          <a:xfrm>
            <a:off x="6629400" y="914400"/>
            <a:ext cx="2325806" cy="1524000"/>
          </a:xfrm>
          <a:prstGeom prst="rect">
            <a:avLst/>
          </a:prstGeom>
        </p:spPr>
      </p:pic>
      <p:sp>
        <p:nvSpPr>
          <p:cNvPr id="2" name="Rectangle 1"/>
          <p:cNvSpPr/>
          <p:nvPr/>
        </p:nvSpPr>
        <p:spPr>
          <a:xfrm>
            <a:off x="381000" y="2057400"/>
            <a:ext cx="8305800" cy="3367076"/>
          </a:xfrm>
          <a:prstGeom prst="rect">
            <a:avLst/>
          </a:prstGeom>
        </p:spPr>
        <p:txBody>
          <a:bodyPr wrap="square">
            <a:spAutoFit/>
          </a:bodyPr>
          <a:lstStyle/>
          <a:p>
            <a:pPr marL="225425" indent="-225425">
              <a:lnSpc>
                <a:spcPct val="80000"/>
              </a:lnSpc>
            </a:pPr>
            <a:r>
              <a:rPr lang="en-US" sz="2400" dirty="0" smtClean="0">
                <a:solidFill>
                  <a:srgbClr val="595959"/>
                </a:solidFill>
                <a:latin typeface="DIN-Regular"/>
                <a:cs typeface="DIN-Regular"/>
              </a:rPr>
              <a:t>Decreased activity in Broca’s area of the brain:</a:t>
            </a:r>
          </a:p>
          <a:p>
            <a:pPr marL="225425" indent="-225425">
              <a:lnSpc>
                <a:spcPct val="80000"/>
              </a:lnSpc>
            </a:pPr>
            <a:endParaRPr lang="en-US" sz="2800" dirty="0" smtClean="0">
              <a:solidFill>
                <a:srgbClr val="595959"/>
              </a:solidFill>
              <a:latin typeface="DIN-Regular"/>
              <a:cs typeface="DIN-Regular"/>
            </a:endParaRPr>
          </a:p>
          <a:p>
            <a:pPr marL="463550" indent="-225425">
              <a:lnSpc>
                <a:spcPct val="80000"/>
              </a:lnSpc>
              <a:buFont typeface="Arial" pitchFamily="34" charset="0"/>
              <a:buChar char="•"/>
            </a:pPr>
            <a:r>
              <a:rPr lang="en-US" sz="2400" dirty="0" smtClean="0">
                <a:solidFill>
                  <a:srgbClr val="595959"/>
                </a:solidFill>
                <a:latin typeface="DIN-Regular"/>
                <a:cs typeface="DIN-Regular"/>
              </a:rPr>
              <a:t>Broca’s area is related to speech.</a:t>
            </a: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r>
              <a:rPr lang="en-US" sz="2400" dirty="0" smtClean="0">
                <a:solidFill>
                  <a:srgbClr val="595959"/>
                </a:solidFill>
                <a:latin typeface="DIN-Regular"/>
                <a:cs typeface="DIN-Regular"/>
              </a:rPr>
              <a:t>When experiencing trauma, access is limited and it may be difficult to speak.</a:t>
            </a: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r>
              <a:rPr lang="en-US" sz="2400" dirty="0" smtClean="0">
                <a:solidFill>
                  <a:srgbClr val="595959"/>
                </a:solidFill>
                <a:latin typeface="DIN-Regular"/>
                <a:cs typeface="DIN-Regular"/>
              </a:rPr>
              <a:t>Some believe that this is why children struggle to use words to explain their traumatic experiences and use play instead.</a:t>
            </a:r>
            <a:endParaRPr lang="en-US" sz="24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The Impact of 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4524315"/>
          </a:xfrm>
          <a:prstGeom prst="rect">
            <a:avLst/>
          </a:prstGeom>
        </p:spPr>
        <p:txBody>
          <a:bodyPr wrap="square">
            <a:spAutoFit/>
          </a:bodyPr>
          <a:lstStyle/>
          <a:p>
            <a:pPr marL="225425" indent="-225425">
              <a:lnSpc>
                <a:spcPct val="80000"/>
              </a:lnSpc>
              <a:buFont typeface="Arial" pitchFamily="34" charset="0"/>
              <a:buChar char="•"/>
            </a:pPr>
            <a:r>
              <a:rPr lang="en-US" sz="2400" dirty="0" smtClean="0">
                <a:solidFill>
                  <a:srgbClr val="595959"/>
                </a:solidFill>
                <a:latin typeface="DIN-Regular"/>
                <a:cs typeface="DIN-Regular"/>
              </a:rPr>
              <a:t>One of the enduring effects of unresolved trauma is dominance of the fear-driven back of the brain stem.</a:t>
            </a:r>
          </a:p>
          <a:p>
            <a:pPr marL="225425" indent="-225425">
              <a:lnSpc>
                <a:spcPct val="80000"/>
              </a:lnSpc>
              <a:buFont typeface="Arial" pitchFamily="34" charset="0"/>
              <a:buChar char="•"/>
            </a:pPr>
            <a:endParaRPr lang="en-US" sz="2400" dirty="0" smtClean="0">
              <a:solidFill>
                <a:srgbClr val="595959"/>
              </a:solidFill>
              <a:latin typeface="DIN-Regular"/>
              <a:cs typeface="DIN-Regular"/>
            </a:endParaRPr>
          </a:p>
          <a:p>
            <a:pPr marL="225425" indent="-225425">
              <a:lnSpc>
                <a:spcPct val="80000"/>
              </a:lnSpc>
              <a:buFont typeface="Arial" pitchFamily="34" charset="0"/>
              <a:buChar char="•"/>
            </a:pPr>
            <a:endParaRPr lang="en-US" sz="2400" dirty="0" smtClean="0">
              <a:solidFill>
                <a:srgbClr val="595959"/>
              </a:solidFill>
              <a:latin typeface="DIN-Regular"/>
              <a:cs typeface="DIN-Regular"/>
            </a:endParaRPr>
          </a:p>
          <a:p>
            <a:pPr marL="225425" indent="-225425">
              <a:lnSpc>
                <a:spcPct val="80000"/>
              </a:lnSpc>
              <a:buFont typeface="Arial" pitchFamily="34" charset="0"/>
              <a:buChar char="•"/>
            </a:pPr>
            <a:r>
              <a:rPr lang="en-US" sz="2400" dirty="0" smtClean="0">
                <a:solidFill>
                  <a:srgbClr val="595959"/>
                </a:solidFill>
                <a:latin typeface="DIN-Regular"/>
                <a:cs typeface="DIN-Regular"/>
              </a:rPr>
              <a:t>Fear-driven people are anxious, hyper-vigilant, and avoidant.</a:t>
            </a:r>
          </a:p>
          <a:p>
            <a:pPr marL="225425" indent="-225425">
              <a:lnSpc>
                <a:spcPct val="80000"/>
              </a:lnSpc>
              <a:buFont typeface="Arial" pitchFamily="34" charset="0"/>
              <a:buChar char="•"/>
            </a:pPr>
            <a:endParaRPr lang="en-US" sz="2400" dirty="0" smtClean="0">
              <a:solidFill>
                <a:srgbClr val="595959"/>
              </a:solidFill>
              <a:latin typeface="DIN-Regular"/>
              <a:cs typeface="DIN-Regular"/>
            </a:endParaRPr>
          </a:p>
          <a:p>
            <a:pPr marL="225425" indent="-225425">
              <a:lnSpc>
                <a:spcPct val="80000"/>
              </a:lnSpc>
              <a:buFont typeface="Arial" pitchFamily="34" charset="0"/>
              <a:buChar char="•"/>
            </a:pPr>
            <a:endParaRPr lang="en-US" sz="2400" dirty="0" smtClean="0">
              <a:solidFill>
                <a:srgbClr val="595959"/>
              </a:solidFill>
              <a:latin typeface="DIN-Regular"/>
              <a:cs typeface="DIN-Regular"/>
            </a:endParaRPr>
          </a:p>
          <a:p>
            <a:pPr marL="225425" indent="-225425">
              <a:lnSpc>
                <a:spcPct val="80000"/>
              </a:lnSpc>
              <a:buFont typeface="Arial" pitchFamily="34" charset="0"/>
              <a:buChar char="•"/>
            </a:pPr>
            <a:r>
              <a:rPr lang="en-US" sz="2400" dirty="0" smtClean="0">
                <a:solidFill>
                  <a:srgbClr val="595959"/>
                </a:solidFill>
                <a:latin typeface="DIN-Regular"/>
                <a:cs typeface="DIN-Regular"/>
              </a:rPr>
              <a:t>They do what it takes to flee and avoid whatever makes them unhappy or uncomfortable.</a:t>
            </a:r>
          </a:p>
          <a:p>
            <a:pPr marL="225425" indent="-225425">
              <a:lnSpc>
                <a:spcPct val="80000"/>
              </a:lnSpc>
              <a:buFont typeface="Arial" pitchFamily="34" charset="0"/>
              <a:buChar char="•"/>
            </a:pPr>
            <a:endParaRPr lang="en-US" sz="2400" dirty="0" smtClean="0">
              <a:solidFill>
                <a:srgbClr val="595959"/>
              </a:solidFill>
              <a:latin typeface="DIN-Regular"/>
              <a:cs typeface="DIN-Regular"/>
            </a:endParaRPr>
          </a:p>
          <a:p>
            <a:pPr marL="225425" indent="-225425">
              <a:lnSpc>
                <a:spcPct val="80000"/>
              </a:lnSpc>
              <a:buFont typeface="Arial" pitchFamily="34" charset="0"/>
              <a:buChar char="•"/>
            </a:pPr>
            <a:endParaRPr lang="en-US" sz="2400" dirty="0" smtClean="0">
              <a:solidFill>
                <a:srgbClr val="595959"/>
              </a:solidFill>
              <a:latin typeface="DIN-Regular"/>
              <a:cs typeface="DIN-Regular"/>
            </a:endParaRPr>
          </a:p>
          <a:p>
            <a:pPr marL="225425" indent="-225425">
              <a:lnSpc>
                <a:spcPct val="80000"/>
              </a:lnSpc>
              <a:buFont typeface="Arial" pitchFamily="34" charset="0"/>
              <a:buChar char="•"/>
            </a:pPr>
            <a:r>
              <a:rPr lang="en-US" sz="2400" dirty="0" smtClean="0">
                <a:solidFill>
                  <a:srgbClr val="595959"/>
                </a:solidFill>
                <a:latin typeface="DIN-Regular"/>
                <a:cs typeface="DIN-Regular"/>
              </a:rPr>
              <a:t>They are rarely far from the very feelings and events they fear, and often participate greatly in producing the very thing they fear. </a:t>
            </a: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A “Normal” Reaction to Trauma…</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76400"/>
            <a:ext cx="8305800" cy="3514808"/>
          </a:xfrm>
          <a:prstGeom prst="rect">
            <a:avLst/>
          </a:prstGeom>
        </p:spPr>
        <p:txBody>
          <a:bodyPr wrap="square">
            <a:spAutoFit/>
          </a:bodyPr>
          <a:lstStyle/>
          <a:p>
            <a:pPr>
              <a:lnSpc>
                <a:spcPct val="80000"/>
              </a:lnSpc>
            </a:pPr>
            <a:r>
              <a:rPr lang="en-US" sz="2000" dirty="0" smtClean="0">
                <a:solidFill>
                  <a:srgbClr val="595959"/>
                </a:solidFill>
                <a:latin typeface="DIN-Regular"/>
                <a:cs typeface="DIN-Regular"/>
              </a:rPr>
              <a:t>It is important to know and understand there is NO “normal” way to react to trauma.</a:t>
            </a:r>
          </a:p>
          <a:p>
            <a:pPr>
              <a:lnSpc>
                <a:spcPct val="80000"/>
              </a:lnSpc>
            </a:pPr>
            <a:endParaRPr lang="en-US" sz="2000" dirty="0" smtClean="0">
              <a:solidFill>
                <a:srgbClr val="595959"/>
              </a:solidFill>
              <a:latin typeface="DIN-Regular"/>
              <a:cs typeface="DIN-Regular"/>
            </a:endParaRPr>
          </a:p>
          <a:p>
            <a:pPr>
              <a:lnSpc>
                <a:spcPct val="80000"/>
              </a:lnSpc>
            </a:pPr>
            <a:r>
              <a:rPr lang="en-US" sz="2000" dirty="0" smtClean="0">
                <a:solidFill>
                  <a:srgbClr val="595959"/>
                </a:solidFill>
                <a:latin typeface="DIN-Regular"/>
                <a:cs typeface="DIN-Regular"/>
              </a:rPr>
              <a:t>Here are some of the many possible reactions to trauma:</a:t>
            </a:r>
          </a:p>
          <a:p>
            <a:pPr>
              <a:lnSpc>
                <a:spcPct val="80000"/>
              </a:lnSpc>
            </a:pPr>
            <a:endParaRPr lang="en-US" sz="2000" dirty="0" smtClean="0">
              <a:solidFill>
                <a:srgbClr val="595959"/>
              </a:solidFill>
              <a:latin typeface="DIN-Regular"/>
              <a:cs typeface="DIN-Regular"/>
            </a:endParaRPr>
          </a:p>
          <a:p>
            <a:pPr marL="463550" indent="-225425">
              <a:lnSpc>
                <a:spcPct val="80000"/>
              </a:lnSpc>
              <a:buFont typeface="Arial" pitchFamily="34" charset="0"/>
              <a:buChar char="•"/>
            </a:pPr>
            <a:r>
              <a:rPr lang="en-US" sz="2000" dirty="0" smtClean="0">
                <a:solidFill>
                  <a:srgbClr val="595959"/>
                </a:solidFill>
                <a:latin typeface="DIN-Regular"/>
                <a:cs typeface="DIN-Regular"/>
              </a:rPr>
              <a:t>Crying</a:t>
            </a:r>
          </a:p>
          <a:p>
            <a:pPr marL="463550" indent="-225425">
              <a:lnSpc>
                <a:spcPct val="80000"/>
              </a:lnSpc>
              <a:buFont typeface="Arial" pitchFamily="34" charset="0"/>
              <a:buChar char="•"/>
            </a:pPr>
            <a:r>
              <a:rPr lang="en-US" sz="2000" dirty="0" smtClean="0">
                <a:solidFill>
                  <a:srgbClr val="595959"/>
                </a:solidFill>
                <a:latin typeface="DIN-Regular"/>
                <a:cs typeface="DIN-Regular"/>
              </a:rPr>
              <a:t>Laughing</a:t>
            </a:r>
          </a:p>
          <a:p>
            <a:pPr marL="463550" indent="-225425">
              <a:lnSpc>
                <a:spcPct val="80000"/>
              </a:lnSpc>
              <a:buFont typeface="Arial" pitchFamily="34" charset="0"/>
              <a:buChar char="•"/>
            </a:pPr>
            <a:r>
              <a:rPr lang="en-US" sz="2000" dirty="0" smtClean="0">
                <a:solidFill>
                  <a:srgbClr val="595959"/>
                </a:solidFill>
                <a:latin typeface="DIN-Regular"/>
                <a:cs typeface="DIN-Regular"/>
              </a:rPr>
              <a:t>Silence</a:t>
            </a:r>
          </a:p>
          <a:p>
            <a:pPr marL="463550" indent="-225425">
              <a:lnSpc>
                <a:spcPct val="80000"/>
              </a:lnSpc>
              <a:buFont typeface="Arial" pitchFamily="34" charset="0"/>
              <a:buChar char="•"/>
            </a:pPr>
            <a:r>
              <a:rPr lang="en-US" sz="2000" dirty="0" smtClean="0">
                <a:solidFill>
                  <a:srgbClr val="595959"/>
                </a:solidFill>
                <a:latin typeface="DIN-Regular"/>
                <a:cs typeface="DIN-Regular"/>
              </a:rPr>
              <a:t>Anger</a:t>
            </a:r>
          </a:p>
          <a:p>
            <a:pPr marL="463550" indent="-225425">
              <a:lnSpc>
                <a:spcPct val="80000"/>
              </a:lnSpc>
              <a:buFont typeface="Arial" pitchFamily="34" charset="0"/>
              <a:buChar char="•"/>
            </a:pPr>
            <a:r>
              <a:rPr lang="en-US" sz="2000" dirty="0" smtClean="0">
                <a:solidFill>
                  <a:srgbClr val="595959"/>
                </a:solidFill>
                <a:latin typeface="DIN-Regular"/>
                <a:cs typeface="DIN-Regular"/>
              </a:rPr>
              <a:t>Illness</a:t>
            </a:r>
          </a:p>
          <a:p>
            <a:pPr marL="463550" indent="-225425">
              <a:lnSpc>
                <a:spcPct val="80000"/>
              </a:lnSpc>
              <a:buFont typeface="Arial" pitchFamily="34" charset="0"/>
              <a:buChar char="•"/>
            </a:pPr>
            <a:r>
              <a:rPr lang="en-US" sz="2000" dirty="0" smtClean="0">
                <a:solidFill>
                  <a:srgbClr val="595959"/>
                </a:solidFill>
                <a:latin typeface="DIN-Regular"/>
                <a:cs typeface="DIN-Regular"/>
              </a:rPr>
              <a:t>Fatigue</a:t>
            </a:r>
          </a:p>
          <a:p>
            <a:pPr marL="463550" indent="-225425">
              <a:lnSpc>
                <a:spcPct val="80000"/>
              </a:lnSpc>
              <a:buFont typeface="Arial" pitchFamily="34" charset="0"/>
              <a:buChar char="•"/>
            </a:pPr>
            <a:r>
              <a:rPr lang="en-US" sz="2000" dirty="0" smtClean="0">
                <a:solidFill>
                  <a:srgbClr val="595959"/>
                </a:solidFill>
                <a:latin typeface="DIN-Regular"/>
                <a:cs typeface="DIN-Regular"/>
              </a:rPr>
              <a:t>Sleep</a:t>
            </a:r>
          </a:p>
          <a:p>
            <a:pPr marL="463550" indent="-225425">
              <a:lnSpc>
                <a:spcPct val="80000"/>
              </a:lnSpc>
              <a:buFont typeface="Arial" pitchFamily="34" charset="0"/>
              <a:buChar char="•"/>
            </a:pPr>
            <a:r>
              <a:rPr lang="en-US" sz="2000" dirty="0" smtClean="0">
                <a:solidFill>
                  <a:srgbClr val="595959"/>
                </a:solidFill>
                <a:latin typeface="DIN-Regular"/>
                <a:cs typeface="DIN-Regular"/>
              </a:rPr>
              <a:t>Depression</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8" name="Picture 3" descr="C:\Users\dwilson.CCS\AppData\Local\Microsoft\Windows\Temporary Internet Files\Content.IE5\817E6TWG\MP900285144[1].jpg"/>
          <p:cNvPicPr>
            <a:picLocks noChangeAspect="1" noChangeArrowheads="1"/>
          </p:cNvPicPr>
          <p:nvPr/>
        </p:nvPicPr>
        <p:blipFill>
          <a:blip r:embed="rId3" cstate="print"/>
          <a:srcRect/>
          <a:stretch>
            <a:fillRect/>
          </a:stretch>
        </p:blipFill>
        <p:spPr bwMode="auto">
          <a:xfrm rot="20955701">
            <a:off x="2939598" y="3248434"/>
            <a:ext cx="2292962" cy="1505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contemplative woman.jpg"/>
          <p:cNvPicPr>
            <a:picLocks noChangeAspect="1"/>
          </p:cNvPicPr>
          <p:nvPr/>
        </p:nvPicPr>
        <p:blipFill>
          <a:blip r:embed="rId4" cstate="print"/>
          <a:stretch>
            <a:fillRect/>
          </a:stretch>
        </p:blipFill>
        <p:spPr>
          <a:xfrm rot="1414404">
            <a:off x="6106255" y="3272349"/>
            <a:ext cx="2628900" cy="1743075"/>
          </a:xfrm>
          <a:prstGeom prst="rect">
            <a:avLst/>
          </a:prstGeom>
        </p:spPr>
      </p:pic>
      <p:pic>
        <p:nvPicPr>
          <p:cNvPr id="9" name="Picture 4" descr="C:\Users\dwilson.CCS\AppData\Local\Microsoft\Windows\Temporary Internet Files\Content.IE5\X3RFX71W\MP900178843[1].jpg"/>
          <p:cNvPicPr>
            <a:picLocks noChangeAspect="1" noChangeArrowheads="1"/>
          </p:cNvPicPr>
          <p:nvPr/>
        </p:nvPicPr>
        <p:blipFill>
          <a:blip r:embed="rId5" cstate="print"/>
          <a:srcRect/>
          <a:stretch>
            <a:fillRect/>
          </a:stretch>
        </p:blipFill>
        <p:spPr bwMode="auto">
          <a:xfrm rot="20408401">
            <a:off x="7063857" y="5067145"/>
            <a:ext cx="912113" cy="137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ad man.jpg"/>
          <p:cNvPicPr>
            <a:picLocks noChangeAspect="1"/>
          </p:cNvPicPr>
          <p:nvPr/>
        </p:nvPicPr>
        <p:blipFill>
          <a:blip r:embed="rId6" cstate="print"/>
          <a:stretch>
            <a:fillRect/>
          </a:stretch>
        </p:blipFill>
        <p:spPr>
          <a:xfrm>
            <a:off x="3048000" y="5181600"/>
            <a:ext cx="2586038" cy="1143000"/>
          </a:xfrm>
          <a:prstGeom prst="rect">
            <a:avLst/>
          </a:prstGeom>
        </p:spPr>
      </p:pic>
      <p:pic>
        <p:nvPicPr>
          <p:cNvPr id="5" name="Picture 2" descr="C:\Users\dwilson.CCS\AppData\Local\Microsoft\Windows\Temporary Internet Files\Content.IE5\X3RFX71W\MP900178845[1].jpg"/>
          <p:cNvPicPr>
            <a:picLocks noChangeAspect="1" noChangeArrowheads="1"/>
          </p:cNvPicPr>
          <p:nvPr/>
        </p:nvPicPr>
        <p:blipFill>
          <a:blip r:embed="rId7" cstate="print"/>
          <a:srcRect/>
          <a:stretch>
            <a:fillRect/>
          </a:stretch>
        </p:blipFill>
        <p:spPr bwMode="auto">
          <a:xfrm>
            <a:off x="4953000" y="4191000"/>
            <a:ext cx="20574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0371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Acting Out…..</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457200" y="1600200"/>
            <a:ext cx="8305800" cy="5164491"/>
          </a:xfrm>
          <a:prstGeom prst="rect">
            <a:avLst/>
          </a:prstGeom>
        </p:spPr>
        <p:txBody>
          <a:bodyPr wrap="square">
            <a:spAutoFit/>
          </a:bodyPr>
          <a:lstStyle/>
          <a:p>
            <a:pPr>
              <a:lnSpc>
                <a:spcPct val="80000"/>
              </a:lnSpc>
            </a:pPr>
            <a:r>
              <a:rPr lang="en-US" sz="2000" dirty="0" smtClean="0">
                <a:solidFill>
                  <a:srgbClr val="595959"/>
                </a:solidFill>
                <a:latin typeface="DIN-Regular"/>
                <a:cs typeface="DIN-Regular"/>
              </a:rPr>
              <a:t>Children and adults can “act out” or can “act in.”</a:t>
            </a:r>
          </a:p>
          <a:p>
            <a:pPr>
              <a:lnSpc>
                <a:spcPct val="80000"/>
              </a:lnSpc>
              <a:spcAft>
                <a:spcPts val="1800"/>
              </a:spcAft>
            </a:pPr>
            <a:endParaRPr lang="en-US" sz="2000" dirty="0" smtClean="0">
              <a:solidFill>
                <a:srgbClr val="595959"/>
              </a:solidFill>
              <a:latin typeface="DIN-Regular"/>
              <a:cs typeface="DIN-Regular"/>
            </a:endParaRP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Loss of eye contact</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Detaching/becoming numb</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Becoming angry for no reason</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Tantrums</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Bedwetting or regression</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Wanting to “hit” something</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Skipping work or school</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Drinking or using drugs (avoidance)</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Not wanting to be touched</a:t>
            </a:r>
          </a:p>
          <a:p>
            <a:pPr marL="576263" indent="-225425">
              <a:lnSpc>
                <a:spcPts val="900"/>
              </a:lnSpc>
              <a:spcAft>
                <a:spcPts val="1800"/>
              </a:spcAft>
              <a:buFont typeface="Arial" pitchFamily="34" charset="0"/>
              <a:buChar char="•"/>
            </a:pPr>
            <a:r>
              <a:rPr lang="en-US" sz="2000" dirty="0" smtClean="0">
                <a:solidFill>
                  <a:srgbClr val="595959"/>
                </a:solidFill>
                <a:latin typeface="DIN-Regular"/>
                <a:cs typeface="DIN-Regular"/>
              </a:rPr>
              <a:t>Depression</a:t>
            </a: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child therapy.jpg"/>
          <p:cNvPicPr>
            <a:picLocks noChangeAspect="1"/>
          </p:cNvPicPr>
          <p:nvPr/>
        </p:nvPicPr>
        <p:blipFill>
          <a:blip r:embed="rId3" cstate="print"/>
          <a:stretch>
            <a:fillRect/>
          </a:stretch>
        </p:blipFill>
        <p:spPr>
          <a:xfrm rot="635019">
            <a:off x="5541285" y="2867805"/>
            <a:ext cx="3014749" cy="2006178"/>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PTSD Symptoms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76400"/>
            <a:ext cx="8305800" cy="4191917"/>
          </a:xfrm>
          <a:prstGeom prst="rect">
            <a:avLst/>
          </a:prstGeom>
        </p:spPr>
        <p:txBody>
          <a:bodyPr wrap="square">
            <a:spAutoFit/>
          </a:bodyPr>
          <a:lstStyle/>
          <a:p>
            <a:pPr marL="1027113" indent="-225425">
              <a:lnSpc>
                <a:spcPct val="150000"/>
              </a:lnSpc>
              <a:buFont typeface="Arial" pitchFamily="34" charset="0"/>
              <a:buChar char="•"/>
            </a:pPr>
            <a:r>
              <a:rPr lang="en-US" sz="2800" dirty="0" smtClean="0">
                <a:solidFill>
                  <a:srgbClr val="595959"/>
                </a:solidFill>
                <a:latin typeface="DIN-Regular"/>
                <a:cs typeface="DIN-Regular"/>
              </a:rPr>
              <a:t>Re-experiencing</a:t>
            </a:r>
          </a:p>
          <a:p>
            <a:pPr marL="1027113" indent="-225425">
              <a:lnSpc>
                <a:spcPct val="150000"/>
              </a:lnSpc>
              <a:buFont typeface="Arial" pitchFamily="34" charset="0"/>
              <a:buChar char="•"/>
            </a:pPr>
            <a:r>
              <a:rPr lang="en-US" sz="2800" dirty="0" smtClean="0">
                <a:solidFill>
                  <a:srgbClr val="595959"/>
                </a:solidFill>
                <a:latin typeface="DIN-Regular"/>
                <a:cs typeface="DIN-Regular"/>
              </a:rPr>
              <a:t>Reliving event through nightmares</a:t>
            </a:r>
          </a:p>
          <a:p>
            <a:pPr marL="1027113" indent="-225425">
              <a:lnSpc>
                <a:spcPct val="150000"/>
              </a:lnSpc>
              <a:buFont typeface="Arial" pitchFamily="34" charset="0"/>
              <a:buChar char="•"/>
            </a:pPr>
            <a:r>
              <a:rPr lang="en-US" sz="2800" dirty="0" smtClean="0">
                <a:solidFill>
                  <a:srgbClr val="595959"/>
                </a:solidFill>
                <a:latin typeface="DIN-Regular"/>
                <a:cs typeface="DIN-Regular"/>
              </a:rPr>
              <a:t>Reliving event through flashbacks</a:t>
            </a:r>
          </a:p>
          <a:p>
            <a:pPr marL="1027113" indent="-225425">
              <a:lnSpc>
                <a:spcPct val="150000"/>
              </a:lnSpc>
              <a:buFont typeface="Arial" pitchFamily="34" charset="0"/>
              <a:buChar char="•"/>
            </a:pPr>
            <a:r>
              <a:rPr lang="en-US" sz="2800" dirty="0" smtClean="0">
                <a:solidFill>
                  <a:srgbClr val="595959"/>
                </a:solidFill>
                <a:latin typeface="DIN-Regular"/>
                <a:cs typeface="DIN-Regular"/>
              </a:rPr>
              <a:t>Memory “triggered” by any of the five senses</a:t>
            </a:r>
          </a:p>
          <a:p>
            <a:pPr marL="1027113" indent="-225425">
              <a:lnSpc>
                <a:spcPct val="150000"/>
              </a:lnSpc>
              <a:buFont typeface="Arial" pitchFamily="34" charset="0"/>
              <a:buChar char="•"/>
            </a:pPr>
            <a:r>
              <a:rPr lang="en-US" sz="2800" dirty="0" smtClean="0">
                <a:solidFill>
                  <a:srgbClr val="595959"/>
                </a:solidFill>
                <a:latin typeface="DIN-Regular"/>
                <a:cs typeface="DIN-Regular"/>
              </a:rPr>
              <a:t>Anxiety, panic attacks</a:t>
            </a:r>
          </a:p>
          <a:p>
            <a:pPr marL="1027113" indent="-225425">
              <a:lnSpc>
                <a:spcPct val="150000"/>
              </a:lnSpc>
              <a:buFont typeface="Arial" pitchFamily="34" charset="0"/>
              <a:buChar char="•"/>
            </a:pPr>
            <a:r>
              <a:rPr lang="en-US" sz="2800" dirty="0" smtClean="0">
                <a:solidFill>
                  <a:srgbClr val="595959"/>
                </a:solidFill>
                <a:latin typeface="DIN-Regular"/>
                <a:cs typeface="DIN-Regular"/>
              </a:rPr>
              <a:t>Trouble sleeping and concentrating</a:t>
            </a:r>
            <a:endParaRPr lang="en-US" sz="28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descr="C:\Users\dwilson.CCS\AppData\Local\Microsoft\Windows\Temporary Internet Files\Content.IE5\U8BWW4HA\MP900385807[1].jpg"/>
          <p:cNvPicPr>
            <a:picLocks noChangeAspect="1" noChangeArrowheads="1"/>
          </p:cNvPicPr>
          <p:nvPr/>
        </p:nvPicPr>
        <p:blipFill>
          <a:blip r:embed="rId3" cstate="print"/>
          <a:srcRect/>
          <a:stretch>
            <a:fillRect/>
          </a:stretch>
        </p:blipFill>
        <p:spPr bwMode="auto">
          <a:xfrm>
            <a:off x="5181600" y="304800"/>
            <a:ext cx="2895600" cy="20682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037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76" y="-5730"/>
            <a:ext cx="9155376" cy="6863730"/>
          </a:xfrm>
          <a:prstGeom prst="rect">
            <a:avLst/>
          </a:prstGeom>
          <a:solidFill>
            <a:srgbClr val="95D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685800" y="4876801"/>
            <a:ext cx="7772400" cy="2743199"/>
          </a:xfrm>
        </p:spPr>
        <p:txBody>
          <a:bodyPr>
            <a:normAutofit fontScale="90000"/>
          </a:bodyPr>
          <a:lstStyle/>
          <a:p>
            <a:pPr>
              <a:lnSpc>
                <a:spcPct val="120000"/>
              </a:lnSpc>
            </a:pPr>
            <a:r>
              <a:rPr lang="en-US" sz="4800" dirty="0" smtClean="0">
                <a:solidFill>
                  <a:schemeClr val="bg1"/>
                </a:solidFill>
                <a:latin typeface="Knockout-HTF31-JuniorMiddlewt"/>
                <a:cs typeface="Knockout-HTF31-JuniorMiddlewt"/>
              </a:rPr>
              <a:t>Cross-Agency Collaboration</a:t>
            </a:r>
            <a:r>
              <a:rPr lang="en-US" dirty="0" smtClean="0">
                <a:solidFill>
                  <a:schemeClr val="bg1"/>
                </a:solidFill>
                <a:latin typeface="Knockout-HTF31-JuniorMiddlewt"/>
                <a:cs typeface="Knockout-HTF31-JuniorMiddlewt"/>
              </a:rPr>
              <a:t/>
            </a:r>
            <a:br>
              <a:rPr lang="en-US" dirty="0" smtClean="0">
                <a:solidFill>
                  <a:schemeClr val="bg1"/>
                </a:solidFill>
                <a:latin typeface="Knockout-HTF31-JuniorMiddlewt"/>
                <a:cs typeface="Knockout-HTF31-JuniorMiddlewt"/>
              </a:rPr>
            </a:br>
            <a:r>
              <a:rPr lang="en-US" sz="2200" dirty="0">
                <a:solidFill>
                  <a:schemeClr val="bg1"/>
                </a:solidFill>
                <a:latin typeface="Knockout-HTF31-JuniorMiddlewt"/>
                <a:cs typeface="Knockout-HTF31-JuniorMiddlewt"/>
              </a:rPr>
              <a:t/>
            </a:r>
            <a:br>
              <a:rPr lang="en-US" sz="2200" dirty="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endParaRPr lang="en-US" sz="2200" dirty="0">
              <a:solidFill>
                <a:schemeClr val="bg1"/>
              </a:solidFill>
              <a:latin typeface="Knockout-HTF31-JuniorMiddlewt"/>
              <a:cs typeface="Knockout-HTF31-JuniorMiddlewt"/>
            </a:endParaRPr>
          </a:p>
        </p:txBody>
      </p:sp>
    </p:spTree>
    <p:extLst>
      <p:ext uri="{BB962C8B-B14F-4D97-AF65-F5344CB8AC3E}">
        <p14:creationId xmlns:p14="http://schemas.microsoft.com/office/powerpoint/2010/main" val="2667090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What is Neuroplasticity?</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371600"/>
            <a:ext cx="8305800" cy="3268587"/>
          </a:xfrm>
          <a:prstGeom prst="rect">
            <a:avLst/>
          </a:prstGeom>
        </p:spPr>
        <p:txBody>
          <a:bodyPr wrap="square">
            <a:spAutoFit/>
          </a:bodyPr>
          <a:lstStyle/>
          <a:p>
            <a:pPr>
              <a:lnSpc>
                <a:spcPct val="80000"/>
              </a:lnSpc>
            </a:pPr>
            <a:r>
              <a:rPr lang="en-US" sz="2400" dirty="0" smtClean="0">
                <a:solidFill>
                  <a:srgbClr val="595959"/>
                </a:solidFill>
                <a:latin typeface="DIN-Regular"/>
                <a:cs typeface="DIN-Regular"/>
              </a:rPr>
              <a:t>Changes in neural pathways and synapses which are due to changes in behavior, the environment, and neural processes, as well as changes resulting from bodily injury.</a:t>
            </a:r>
          </a:p>
          <a:p>
            <a:pPr>
              <a:lnSpc>
                <a:spcPct val="80000"/>
              </a:lnSpc>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a:lnSpc>
                <a:spcPct val="80000"/>
              </a:lnSpc>
            </a:pPr>
            <a:r>
              <a:rPr lang="en-US" sz="2400" dirty="0" smtClean="0">
                <a:solidFill>
                  <a:srgbClr val="595959"/>
                </a:solidFill>
                <a:latin typeface="DIN-Regular"/>
                <a:cs typeface="DIN-Regular"/>
              </a:rPr>
              <a:t>Neuroplasticity has replaced the formerly held position that the brain is a physiologically static organ, and explores how—and in which ways—the brain changes throughout life.</a:t>
            </a:r>
            <a:endParaRPr lang="en-US" sz="24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C:\Users\dwilson.CCS\AppData\Local\Microsoft\Windows\Temporary Internet Files\Content.IE5\7RHLFLZT\MC900438717[1].jpg"/>
          <p:cNvPicPr>
            <a:picLocks noChangeAspect="1" noChangeArrowheads="1"/>
          </p:cNvPicPr>
          <p:nvPr/>
        </p:nvPicPr>
        <p:blipFill>
          <a:blip r:embed="rId3" cstate="print"/>
          <a:srcRect/>
          <a:stretch>
            <a:fillRect/>
          </a:stretch>
        </p:blipFill>
        <p:spPr bwMode="auto">
          <a:xfrm>
            <a:off x="5105400" y="4419600"/>
            <a:ext cx="2590800" cy="1943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0371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46482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Negative and </a:t>
            </a:r>
            <a:br>
              <a:rPr lang="en-US" sz="3200" dirty="0" smtClean="0">
                <a:solidFill>
                  <a:schemeClr val="tx1">
                    <a:lumMod val="65000"/>
                    <a:lumOff val="35000"/>
                  </a:schemeClr>
                </a:solidFill>
                <a:latin typeface="Knockout-HTF31-JuniorMiddlewt"/>
                <a:cs typeface="Knockout-HTF31-JuniorMiddlewt"/>
              </a:rPr>
            </a:br>
            <a:r>
              <a:rPr lang="en-US" sz="3200" dirty="0" smtClean="0">
                <a:solidFill>
                  <a:schemeClr val="tx1">
                    <a:lumMod val="65000"/>
                    <a:lumOff val="35000"/>
                  </a:schemeClr>
                </a:solidFill>
                <a:latin typeface="Knockout-HTF31-JuniorMiddlewt"/>
                <a:cs typeface="Knockout-HTF31-JuniorMiddlewt"/>
              </a:rPr>
              <a:t>       VERY POSITIVE!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04800" y="1828800"/>
            <a:ext cx="8305800" cy="4154984"/>
          </a:xfrm>
          <a:prstGeom prst="rect">
            <a:avLst/>
          </a:prstGeom>
        </p:spPr>
        <p:txBody>
          <a:bodyPr wrap="square">
            <a:spAutoFit/>
          </a:bodyPr>
          <a:lstStyle/>
          <a:p>
            <a:pPr marL="282575" indent="-282575">
              <a:lnSpc>
                <a:spcPct val="80000"/>
              </a:lnSpc>
              <a:buFont typeface="Arial" pitchFamily="34" charset="0"/>
              <a:buChar char="•"/>
            </a:pPr>
            <a:r>
              <a:rPr lang="en-US" sz="2400" dirty="0" smtClean="0">
                <a:solidFill>
                  <a:srgbClr val="595959"/>
                </a:solidFill>
                <a:latin typeface="DIN-Regular"/>
                <a:cs typeface="DIN-Regular"/>
              </a:rPr>
              <a:t>The more often neural pathways fire, the stronger the connections will become.</a:t>
            </a:r>
          </a:p>
          <a:p>
            <a:pPr marL="282575" indent="-282575">
              <a:lnSpc>
                <a:spcPct val="80000"/>
              </a:lnSpc>
              <a:buFont typeface="Arial" pitchFamily="34" charset="0"/>
              <a:buChar char="•"/>
            </a:pPr>
            <a:endParaRPr lang="en-US" sz="2400" dirty="0" smtClean="0">
              <a:solidFill>
                <a:srgbClr val="595959"/>
              </a:solidFill>
              <a:latin typeface="DIN-Regular"/>
              <a:cs typeface="DIN-Regular"/>
            </a:endParaRPr>
          </a:p>
          <a:p>
            <a:pPr marL="282575" indent="-282575">
              <a:lnSpc>
                <a:spcPct val="80000"/>
              </a:lnSpc>
              <a:buFont typeface="Arial" pitchFamily="34" charset="0"/>
              <a:buChar char="•"/>
            </a:pPr>
            <a:endParaRPr lang="en-US" sz="2400" dirty="0" smtClean="0">
              <a:solidFill>
                <a:srgbClr val="595959"/>
              </a:solidFill>
              <a:latin typeface="DIN-Regular"/>
              <a:cs typeface="DIN-Regular"/>
            </a:endParaRPr>
          </a:p>
          <a:p>
            <a:pPr marL="282575" indent="-282575">
              <a:lnSpc>
                <a:spcPct val="80000"/>
              </a:lnSpc>
              <a:buFont typeface="Arial" pitchFamily="34" charset="0"/>
              <a:buChar char="•"/>
            </a:pPr>
            <a:r>
              <a:rPr lang="en-US" sz="2400" dirty="0" smtClean="0">
                <a:solidFill>
                  <a:srgbClr val="595959"/>
                </a:solidFill>
                <a:latin typeface="DIN-Regular"/>
                <a:cs typeface="DIN-Regular"/>
              </a:rPr>
              <a:t>This is the basis of all learning and memory formation.</a:t>
            </a:r>
          </a:p>
          <a:p>
            <a:pPr marL="282575" indent="-282575">
              <a:lnSpc>
                <a:spcPct val="80000"/>
              </a:lnSpc>
              <a:buFont typeface="Arial" pitchFamily="34" charset="0"/>
              <a:buChar char="•"/>
            </a:pPr>
            <a:endParaRPr lang="en-US" sz="2400" dirty="0" smtClean="0">
              <a:solidFill>
                <a:srgbClr val="595959"/>
              </a:solidFill>
              <a:latin typeface="DIN-Regular"/>
              <a:cs typeface="DIN-Regular"/>
            </a:endParaRPr>
          </a:p>
          <a:p>
            <a:pPr marL="282575" indent="-282575">
              <a:lnSpc>
                <a:spcPct val="80000"/>
              </a:lnSpc>
              <a:buFont typeface="Arial" pitchFamily="34" charset="0"/>
              <a:buChar char="•"/>
            </a:pPr>
            <a:endParaRPr lang="en-US" sz="2400" dirty="0" smtClean="0">
              <a:solidFill>
                <a:srgbClr val="595959"/>
              </a:solidFill>
              <a:latin typeface="DIN-Regular"/>
              <a:cs typeface="DIN-Regular"/>
            </a:endParaRPr>
          </a:p>
          <a:p>
            <a:pPr marL="282575" indent="-282575">
              <a:lnSpc>
                <a:spcPct val="80000"/>
              </a:lnSpc>
              <a:buFont typeface="Arial" pitchFamily="34" charset="0"/>
              <a:buChar char="•"/>
            </a:pPr>
            <a:r>
              <a:rPr lang="en-US" sz="2400" dirty="0" smtClean="0">
                <a:solidFill>
                  <a:srgbClr val="595959"/>
                </a:solidFill>
                <a:latin typeface="DIN-Regular"/>
                <a:cs typeface="DIN-Regular"/>
              </a:rPr>
              <a:t>“Neurons that fire together, wire together.”</a:t>
            </a:r>
          </a:p>
          <a:p>
            <a:pPr marL="282575" indent="-282575">
              <a:lnSpc>
                <a:spcPct val="80000"/>
              </a:lnSpc>
              <a:buFont typeface="Arial" pitchFamily="34" charset="0"/>
              <a:buChar char="•"/>
            </a:pPr>
            <a:endParaRPr lang="en-US" sz="2400" dirty="0" smtClean="0">
              <a:solidFill>
                <a:srgbClr val="595959"/>
              </a:solidFill>
              <a:latin typeface="DIN-Regular"/>
              <a:cs typeface="DIN-Regular"/>
            </a:endParaRPr>
          </a:p>
          <a:p>
            <a:pPr marL="282575" indent="-282575">
              <a:lnSpc>
                <a:spcPct val="80000"/>
              </a:lnSpc>
              <a:buFont typeface="Arial" pitchFamily="34" charset="0"/>
              <a:buChar char="•"/>
            </a:pPr>
            <a:endParaRPr lang="en-US" sz="2400" dirty="0" smtClean="0">
              <a:solidFill>
                <a:srgbClr val="595959"/>
              </a:solidFill>
              <a:latin typeface="DIN-Regular"/>
              <a:cs typeface="DIN-Regular"/>
            </a:endParaRPr>
          </a:p>
          <a:p>
            <a:pPr marL="282575" indent="-282575">
              <a:lnSpc>
                <a:spcPct val="80000"/>
              </a:lnSpc>
              <a:buFont typeface="Arial" pitchFamily="34" charset="0"/>
              <a:buChar char="•"/>
            </a:pPr>
            <a:r>
              <a:rPr lang="en-US" sz="2400" dirty="0" smtClean="0">
                <a:solidFill>
                  <a:srgbClr val="595959"/>
                </a:solidFill>
                <a:latin typeface="DIN-Regular"/>
                <a:cs typeface="DIN-Regular"/>
              </a:rPr>
              <a:t>The big implication here is that if our brain changes itself based on our experiences, then by changing our experiences, we can actively re-shape our brains.</a:t>
            </a:r>
            <a:endParaRPr lang="en-US" sz="24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5" descr="C:\Users\dwilson.CCS\AppData\Local\Microsoft\Windows\Temporary Internet Files\Content.IE5\V6N4MXLL\MP900401249[1].jpg"/>
          <p:cNvPicPr>
            <a:picLocks noChangeAspect="1" noChangeArrowheads="1"/>
          </p:cNvPicPr>
          <p:nvPr/>
        </p:nvPicPr>
        <p:blipFill>
          <a:blip r:embed="rId3" cstate="print"/>
          <a:srcRect/>
          <a:stretch>
            <a:fillRect/>
          </a:stretch>
        </p:blipFill>
        <p:spPr bwMode="auto">
          <a:xfrm>
            <a:off x="6019800" y="81367"/>
            <a:ext cx="2667000" cy="1777306"/>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Creating new pathways….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457200" y="4876800"/>
            <a:ext cx="8305800" cy="1052596"/>
          </a:xfrm>
          <a:prstGeom prst="rect">
            <a:avLst/>
          </a:prstGeom>
        </p:spPr>
        <p:txBody>
          <a:bodyPr wrap="square">
            <a:spAutoFit/>
          </a:bodyPr>
          <a:lstStyle/>
          <a:p>
            <a:pPr>
              <a:lnSpc>
                <a:spcPct val="80000"/>
              </a:lnSpc>
            </a:pPr>
            <a:r>
              <a:rPr lang="en-US" sz="2000" dirty="0" smtClean="0">
                <a:solidFill>
                  <a:srgbClr val="595959"/>
                </a:solidFill>
                <a:latin typeface="DIN-Regular"/>
                <a:cs typeface="DIN-Regular"/>
              </a:rPr>
              <a:t>Just like your brain created new pathways every time it experienced trauma or was triggered, your brain can, through experience and practice, create new and more useful pathways.</a:t>
            </a:r>
            <a:endParaRPr lang="en-US" sz="20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descr="https://sp.yimg.com/ib/th?id=HN.608012943876755203&amp;pid=15.1&amp;P=0"/>
          <p:cNvPicPr>
            <a:picLocks noChangeAspect="1" noChangeArrowheads="1"/>
          </p:cNvPicPr>
          <p:nvPr/>
        </p:nvPicPr>
        <p:blipFill>
          <a:blip r:embed="rId3" cstate="print"/>
          <a:srcRect/>
          <a:stretch>
            <a:fillRect/>
          </a:stretch>
        </p:blipFill>
        <p:spPr bwMode="auto">
          <a:xfrm>
            <a:off x="838200" y="2209800"/>
            <a:ext cx="2552700" cy="1914525"/>
          </a:xfrm>
          <a:prstGeom prst="rect">
            <a:avLst/>
          </a:prstGeom>
          <a:ln>
            <a:noFill/>
          </a:ln>
          <a:effectLst>
            <a:outerShdw blurRad="292100" dist="139700" dir="2700000" algn="tl" rotWithShape="0">
              <a:srgbClr val="333333">
                <a:alpha val="65000"/>
              </a:srgbClr>
            </a:outerShdw>
          </a:effectLst>
        </p:spPr>
      </p:pic>
      <p:pic>
        <p:nvPicPr>
          <p:cNvPr id="7" name="Picture 4" descr="Yes, it’s another split-shift Sunday. You may think I’m here at ..."/>
          <p:cNvPicPr>
            <a:picLocks noChangeAspect="1" noChangeArrowheads="1"/>
          </p:cNvPicPr>
          <p:nvPr/>
        </p:nvPicPr>
        <p:blipFill>
          <a:blip r:embed="rId4" cstate="print"/>
          <a:srcRect/>
          <a:stretch>
            <a:fillRect/>
          </a:stretch>
        </p:blipFill>
        <p:spPr bwMode="auto">
          <a:xfrm>
            <a:off x="5486400" y="2209800"/>
            <a:ext cx="2750678" cy="1962150"/>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a:off x="3810000" y="2667000"/>
            <a:ext cx="1447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371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sp>
        <p:nvSpPr>
          <p:cNvPr id="6" name="Title 1"/>
          <p:cNvSpPr>
            <a:spLocks noGrp="1"/>
          </p:cNvSpPr>
          <p:nvPr>
            <p:ph type="title"/>
          </p:nvPr>
        </p:nvSpPr>
        <p:spPr>
          <a:xfrm>
            <a:off x="1143000" y="304800"/>
            <a:ext cx="6553200" cy="1143000"/>
          </a:xfrm>
        </p:spPr>
        <p:txBody>
          <a:bodyPr>
            <a:normAutofit/>
          </a:bodyPr>
          <a:lstStyle/>
          <a:p>
            <a:pPr algn="l"/>
            <a:r>
              <a:rPr lang="en-US" sz="3200" i="1" dirty="0" smtClean="0">
                <a:solidFill>
                  <a:schemeClr val="tx1">
                    <a:lumMod val="65000"/>
                    <a:lumOff val="35000"/>
                  </a:schemeClr>
                </a:solidFill>
                <a:latin typeface="Knockout-HTF31-JuniorMiddlewt"/>
                <a:cs typeface="Knockout-HTF31-JuniorMiddlewt"/>
              </a:rPr>
              <a:t>Why is this so important to know?</a:t>
            </a:r>
            <a:endParaRPr lang="en-US" sz="3200" i="1"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457200" y="1373422"/>
            <a:ext cx="8305800" cy="5484578"/>
          </a:xfrm>
          <a:prstGeom prst="rect">
            <a:avLst/>
          </a:prstGeom>
        </p:spPr>
        <p:txBody>
          <a:bodyPr wrap="square">
            <a:spAutoFit/>
          </a:bodyPr>
          <a:lstStyle/>
          <a:p>
            <a:pPr>
              <a:lnSpc>
                <a:spcPct val="80000"/>
              </a:lnSpc>
            </a:pPr>
            <a:r>
              <a:rPr lang="en-US" sz="2800" dirty="0" smtClean="0">
                <a:solidFill>
                  <a:srgbClr val="595959"/>
                </a:solidFill>
                <a:latin typeface="DIN-Regular"/>
                <a:cs typeface="DIN-Regular"/>
              </a:rPr>
              <a:t>If we can pay attention to our clients and meet them where they are functioning, we can better help them to feel understood, heard, and ultimately heal their trauma without being re-traumatized by misunderstanding.</a:t>
            </a:r>
          </a:p>
          <a:p>
            <a:pPr>
              <a:lnSpc>
                <a:spcPct val="80000"/>
              </a:lnSpc>
            </a:pPr>
            <a:endParaRPr lang="en-US" sz="2800" dirty="0" smtClean="0">
              <a:solidFill>
                <a:srgbClr val="595959"/>
              </a:solidFill>
              <a:latin typeface="DIN-Regular"/>
              <a:cs typeface="DIN-Regular"/>
            </a:endParaRPr>
          </a:p>
          <a:p>
            <a:pPr>
              <a:lnSpc>
                <a:spcPct val="80000"/>
              </a:lnSpc>
            </a:pPr>
            <a:endParaRPr lang="en-US" sz="2800" dirty="0" smtClean="0">
              <a:solidFill>
                <a:srgbClr val="595959"/>
              </a:solidFill>
              <a:latin typeface="DIN-Regular"/>
              <a:cs typeface="DIN-Regular"/>
            </a:endParaRPr>
          </a:p>
          <a:p>
            <a:pPr>
              <a:lnSpc>
                <a:spcPct val="80000"/>
              </a:lnSpc>
            </a:pPr>
            <a:endParaRPr lang="en-US" sz="2800" dirty="0" smtClean="0">
              <a:solidFill>
                <a:srgbClr val="595959"/>
              </a:solidFill>
              <a:latin typeface="DIN-Regular"/>
              <a:cs typeface="DIN-Regular"/>
            </a:endParaRPr>
          </a:p>
          <a:p>
            <a:pPr>
              <a:lnSpc>
                <a:spcPct val="80000"/>
              </a:lnSpc>
            </a:pPr>
            <a:r>
              <a:rPr lang="en-US" sz="2800" dirty="0" smtClean="0">
                <a:solidFill>
                  <a:srgbClr val="595959"/>
                </a:solidFill>
                <a:latin typeface="DIN-Regular"/>
                <a:cs typeface="DIN-Regular"/>
              </a:rPr>
              <a:t>Because if the brain retains </a:t>
            </a:r>
          </a:p>
          <a:p>
            <a:pPr>
              <a:lnSpc>
                <a:spcPct val="80000"/>
              </a:lnSpc>
            </a:pPr>
            <a:r>
              <a:rPr lang="en-US" sz="2800" dirty="0" smtClean="0">
                <a:solidFill>
                  <a:srgbClr val="595959"/>
                </a:solidFill>
                <a:latin typeface="DIN-Regular"/>
                <a:cs typeface="DIN-Regular"/>
              </a:rPr>
              <a:t>the ability to be changed as</a:t>
            </a:r>
          </a:p>
          <a:p>
            <a:pPr>
              <a:lnSpc>
                <a:spcPct val="80000"/>
              </a:lnSpc>
            </a:pPr>
            <a:r>
              <a:rPr lang="en-US" sz="2800" dirty="0" smtClean="0">
                <a:solidFill>
                  <a:srgbClr val="595959"/>
                </a:solidFill>
                <a:latin typeface="DIN-Regular"/>
                <a:cs typeface="DIN-Regular"/>
              </a:rPr>
              <a:t>a result of trauma, it will </a:t>
            </a:r>
          </a:p>
          <a:p>
            <a:pPr>
              <a:lnSpc>
                <a:spcPct val="80000"/>
              </a:lnSpc>
            </a:pPr>
            <a:r>
              <a:rPr lang="en-US" sz="2800" dirty="0" smtClean="0">
                <a:solidFill>
                  <a:srgbClr val="595959"/>
                </a:solidFill>
                <a:latin typeface="DIN-Regular"/>
                <a:cs typeface="DIN-Regular"/>
              </a:rPr>
              <a:t>also have the ability to heal…</a:t>
            </a:r>
          </a:p>
          <a:p>
            <a:pPr>
              <a:lnSpc>
                <a:spcPct val="80000"/>
              </a:lnSpc>
            </a:pPr>
            <a:endParaRPr lang="en-US" sz="2800" dirty="0" smtClean="0">
              <a:solidFill>
                <a:srgbClr val="595959"/>
              </a:solidFill>
              <a:latin typeface="DIN-Regular"/>
              <a:cs typeface="DIN-Regular"/>
            </a:endParaRPr>
          </a:p>
          <a:p>
            <a:pPr>
              <a:lnSpc>
                <a:spcPct val="80000"/>
              </a:lnSpc>
            </a:pPr>
            <a:endParaRPr lang="en-US" sz="2800" dirty="0" smtClean="0">
              <a:solidFill>
                <a:srgbClr val="595959"/>
              </a:solidFill>
              <a:latin typeface="DIN-Regular"/>
              <a:cs typeface="DIN-Regular"/>
            </a:endParaRPr>
          </a:p>
          <a:p>
            <a:pPr>
              <a:lnSpc>
                <a:spcPct val="80000"/>
              </a:lnSpc>
            </a:pPr>
            <a:endParaRPr lang="en-US" sz="28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C:\Users\dwilson.CCS.003\AppData\Local\Microsoft\Windows\Temporary Internet Files\Content.IE5\FL0CK49K\MP900430858[1].jpg"/>
          <p:cNvPicPr>
            <a:picLocks noChangeAspect="1" noChangeArrowheads="1"/>
          </p:cNvPicPr>
          <p:nvPr/>
        </p:nvPicPr>
        <p:blipFill>
          <a:blip r:embed="rId3" cstate="print"/>
          <a:srcRect/>
          <a:stretch>
            <a:fillRect/>
          </a:stretch>
        </p:blipFill>
        <p:spPr bwMode="auto">
          <a:xfrm rot="21158278">
            <a:off x="5187977" y="3179487"/>
            <a:ext cx="3368806" cy="1977068"/>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 Informed Care (TIC)</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457200" y="1600200"/>
            <a:ext cx="8305800" cy="3293209"/>
          </a:xfrm>
          <a:prstGeom prst="rect">
            <a:avLst/>
          </a:prstGeom>
        </p:spPr>
        <p:txBody>
          <a:bodyPr wrap="square">
            <a:spAutoFit/>
          </a:bodyPr>
          <a:lstStyle/>
          <a:p>
            <a:pPr marL="225425" indent="-225425">
              <a:lnSpc>
                <a:spcPct val="80000"/>
              </a:lnSpc>
              <a:buFont typeface="Arial" pitchFamily="34" charset="0"/>
              <a:buChar char="•"/>
            </a:pPr>
            <a:r>
              <a:rPr lang="en-US" sz="2000" dirty="0" smtClean="0">
                <a:solidFill>
                  <a:srgbClr val="595959"/>
                </a:solidFill>
                <a:latin typeface="DIN-Regular"/>
                <a:cs typeface="DIN-Regular"/>
              </a:rPr>
              <a:t>An organizational structure and treatment framework that involves understanding, recognizing, and responding to the effects of all types of trauma on the well-being and behavior of survivors.</a:t>
            </a: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TIC emphasizes physical, psychological, social, and moral safety for both consumers and providers.</a:t>
            </a: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endParaRPr lang="en-US" sz="2000" dirty="0" smtClean="0">
              <a:solidFill>
                <a:srgbClr val="595959"/>
              </a:solidFill>
              <a:latin typeface="DIN-Regular"/>
              <a:cs typeface="DIN-Regular"/>
            </a:endParaRPr>
          </a:p>
          <a:p>
            <a:pPr marL="225425" indent="-225425">
              <a:lnSpc>
                <a:spcPct val="80000"/>
              </a:lnSpc>
              <a:buFont typeface="Arial" pitchFamily="34" charset="0"/>
              <a:buChar char="•"/>
            </a:pPr>
            <a:r>
              <a:rPr lang="en-US" sz="2000" dirty="0" smtClean="0">
                <a:solidFill>
                  <a:srgbClr val="595959"/>
                </a:solidFill>
                <a:latin typeface="DIN-Regular"/>
                <a:cs typeface="DIN-Regular"/>
              </a:rPr>
              <a:t>TIC helps survivors rebuild a sense of control and empowerment.</a:t>
            </a:r>
            <a:endParaRPr lang="en-US" sz="2000" dirty="0">
              <a:solidFill>
                <a:srgbClr val="595959"/>
              </a:solidFill>
              <a:latin typeface="DIN-Regular"/>
              <a:cs typeface="DIN-Regular"/>
            </a:endParaRPr>
          </a:p>
          <a:p>
            <a:pPr marL="225425" indent="-225425">
              <a:lnSpc>
                <a:spcPct val="80000"/>
              </a:lnSpc>
              <a:buFont typeface="Arial" pitchFamily="34" charset="0"/>
              <a:buChar char="•"/>
            </a:pPr>
            <a:endParaRPr lang="en-US" sz="2000"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Essentials of Trauma Informed Care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371600"/>
            <a:ext cx="8305800" cy="4598182"/>
          </a:xfrm>
          <a:prstGeom prst="rect">
            <a:avLst/>
          </a:prstGeom>
        </p:spPr>
        <p:txBody>
          <a:bodyPr wrap="square">
            <a:spAutoFit/>
          </a:bodyPr>
          <a:lstStyle/>
          <a:p>
            <a:pPr>
              <a:lnSpc>
                <a:spcPct val="80000"/>
              </a:lnSpc>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r>
              <a:rPr lang="en-US" sz="2400" dirty="0" smtClean="0">
                <a:solidFill>
                  <a:srgbClr val="595959"/>
                </a:solidFill>
                <a:latin typeface="DIN-Regular"/>
                <a:cs typeface="DIN-Regular"/>
              </a:rPr>
              <a:t>Connect—focus on relationships</a:t>
            </a: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r>
              <a:rPr lang="en-US" sz="2400" dirty="0" smtClean="0">
                <a:solidFill>
                  <a:srgbClr val="595959"/>
                </a:solidFill>
                <a:latin typeface="DIN-Regular"/>
                <a:cs typeface="DIN-Regular"/>
              </a:rPr>
              <a:t>Protect—promote safety and trustworthiness</a:t>
            </a: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r>
              <a:rPr lang="en-US" sz="2400" dirty="0" smtClean="0">
                <a:solidFill>
                  <a:srgbClr val="595959"/>
                </a:solidFill>
                <a:latin typeface="DIN-Regular"/>
                <a:cs typeface="DIN-Regular"/>
              </a:rPr>
              <a:t>Respect—engage in choice and collaboration</a:t>
            </a: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endParaRPr lang="en-US" sz="2400" dirty="0" smtClean="0">
              <a:solidFill>
                <a:srgbClr val="595959"/>
              </a:solidFill>
              <a:latin typeface="DIN-Regular"/>
              <a:cs typeface="DIN-Regular"/>
            </a:endParaRPr>
          </a:p>
          <a:p>
            <a:pPr marL="463550" indent="-225425">
              <a:lnSpc>
                <a:spcPct val="80000"/>
              </a:lnSpc>
              <a:buFont typeface="Arial" pitchFamily="34" charset="0"/>
              <a:buChar char="•"/>
            </a:pPr>
            <a:r>
              <a:rPr lang="en-US" sz="2400" dirty="0" smtClean="0">
                <a:solidFill>
                  <a:srgbClr val="595959"/>
                </a:solidFill>
                <a:latin typeface="DIN-Regular"/>
                <a:cs typeface="DIN-Regular"/>
              </a:rPr>
              <a:t>Redirect (teach and reinforce)—encourage skill-building and competence</a:t>
            </a:r>
          </a:p>
          <a:p>
            <a:pPr marL="463550" indent="-225425">
              <a:lnSpc>
                <a:spcPct val="80000"/>
              </a:lnSpc>
            </a:pPr>
            <a:endParaRPr lang="en-US" sz="2400"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r>
              <a:rPr lang="en-US" dirty="0" smtClean="0">
                <a:solidFill>
                  <a:srgbClr val="595959"/>
                </a:solidFill>
                <a:latin typeface="DIN-Regular"/>
                <a:cs typeface="DIN-Regular"/>
              </a:rPr>
              <a:t>				(Hummer, Crosland, &amp; Dollard, 2009)</a:t>
            </a: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Trauma Informed Care Intervention</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600200"/>
            <a:ext cx="8305800" cy="4130361"/>
          </a:xfrm>
          <a:prstGeom prst="rect">
            <a:avLst/>
          </a:prstGeom>
        </p:spPr>
        <p:txBody>
          <a:bodyPr wrap="square">
            <a:spAutoFit/>
          </a:bodyPr>
          <a:lstStyle/>
          <a:p>
            <a:pPr>
              <a:lnSpc>
                <a:spcPct val="80000"/>
              </a:lnSpc>
            </a:pPr>
            <a:r>
              <a:rPr lang="en-US" sz="2000" dirty="0" smtClean="0">
                <a:solidFill>
                  <a:srgbClr val="595959"/>
                </a:solidFill>
                <a:latin typeface="DIN-Regular"/>
                <a:cs typeface="DIN-Regular"/>
              </a:rPr>
              <a:t>“There is no more effective neurobiological intervention than a safe relationship.”</a:t>
            </a:r>
          </a:p>
          <a:p>
            <a:pPr>
              <a:lnSpc>
                <a:spcPct val="80000"/>
              </a:lnSpc>
            </a:pPr>
            <a:r>
              <a:rPr lang="en-US" dirty="0" smtClean="0">
                <a:solidFill>
                  <a:srgbClr val="595959"/>
                </a:solidFill>
                <a:latin typeface="DIN-Regular"/>
                <a:cs typeface="DIN-Regular"/>
              </a:rPr>
              <a:t>					- Bruce Perry, MD</a:t>
            </a: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a:lnSpc>
                <a:spcPct val="80000"/>
              </a:lnSpc>
            </a:pPr>
            <a:endParaRPr lang="en-US" dirty="0" smtClean="0">
              <a:solidFill>
                <a:srgbClr val="595959"/>
              </a:solidFill>
              <a:latin typeface="DIN-Regular"/>
              <a:cs typeface="DIN-Regular"/>
            </a:endParaRPr>
          </a:p>
          <a:p>
            <a:pPr marL="1139825" indent="-225425">
              <a:lnSpc>
                <a:spcPct val="80000"/>
              </a:lnSpc>
              <a:buFont typeface="Arial" pitchFamily="34" charset="0"/>
              <a:buChar char="•"/>
            </a:pPr>
            <a:r>
              <a:rPr lang="en-US" dirty="0" smtClean="0">
                <a:solidFill>
                  <a:srgbClr val="595959"/>
                </a:solidFill>
                <a:latin typeface="DIN-Regular"/>
                <a:cs typeface="DIN-Regular"/>
              </a:rPr>
              <a:t>The relationship works to bring the brain back into regulation.</a:t>
            </a:r>
          </a:p>
          <a:p>
            <a:pPr marL="1139825" indent="-225425">
              <a:lnSpc>
                <a:spcPct val="80000"/>
              </a:lnSpc>
              <a:buFont typeface="Arial" pitchFamily="34" charset="0"/>
              <a:buChar char="•"/>
            </a:pPr>
            <a:endParaRPr lang="en-US" dirty="0" smtClean="0">
              <a:solidFill>
                <a:srgbClr val="595959"/>
              </a:solidFill>
              <a:latin typeface="DIN-Regular"/>
              <a:cs typeface="DIN-Regular"/>
            </a:endParaRPr>
          </a:p>
          <a:p>
            <a:pPr marL="1139825" indent="-225425">
              <a:lnSpc>
                <a:spcPct val="80000"/>
              </a:lnSpc>
              <a:buFont typeface="Arial" pitchFamily="34" charset="0"/>
              <a:buChar char="•"/>
            </a:pPr>
            <a:endParaRPr lang="en-US" dirty="0" smtClean="0">
              <a:solidFill>
                <a:srgbClr val="595959"/>
              </a:solidFill>
              <a:latin typeface="DIN-Regular"/>
              <a:cs typeface="DIN-Regular"/>
            </a:endParaRPr>
          </a:p>
          <a:p>
            <a:pPr marL="1139825" indent="-225425">
              <a:lnSpc>
                <a:spcPct val="80000"/>
              </a:lnSpc>
              <a:buFont typeface="Arial" pitchFamily="34" charset="0"/>
              <a:buChar char="•"/>
            </a:pPr>
            <a:endParaRPr lang="en-US" dirty="0" smtClean="0">
              <a:solidFill>
                <a:srgbClr val="595959"/>
              </a:solidFill>
              <a:latin typeface="DIN-Regular"/>
              <a:cs typeface="DIN-Regular"/>
            </a:endParaRPr>
          </a:p>
          <a:p>
            <a:pPr marL="1139825" indent="-225425">
              <a:lnSpc>
                <a:spcPct val="80000"/>
              </a:lnSpc>
              <a:buFont typeface="Arial" pitchFamily="34" charset="0"/>
              <a:buChar char="•"/>
            </a:pPr>
            <a:r>
              <a:rPr lang="en-US" dirty="0" smtClean="0">
                <a:solidFill>
                  <a:srgbClr val="595959"/>
                </a:solidFill>
                <a:latin typeface="DIN-Regular"/>
                <a:cs typeface="DIN-Regular"/>
              </a:rPr>
              <a:t>Safe, predictable, and consistent relationships.</a:t>
            </a: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therapeutic relationship.jpg"/>
          <p:cNvPicPr>
            <a:picLocks noChangeAspect="1"/>
          </p:cNvPicPr>
          <p:nvPr/>
        </p:nvPicPr>
        <p:blipFill>
          <a:blip r:embed="rId2" cstate="print"/>
          <a:stretch>
            <a:fillRect/>
          </a:stretch>
        </p:blipFill>
        <p:spPr>
          <a:xfrm>
            <a:off x="1355785" y="2209800"/>
            <a:ext cx="2990490" cy="1981200"/>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30"/>
            <a:ext cx="9155376" cy="6863730"/>
          </a:xfrm>
          <a:prstGeom prst="rect">
            <a:avLst/>
          </a:prstGeom>
          <a:solidFill>
            <a:srgbClr val="95D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533400" y="4343400"/>
            <a:ext cx="7772400" cy="2743199"/>
          </a:xfrm>
        </p:spPr>
        <p:txBody>
          <a:bodyPr>
            <a:normAutofit/>
          </a:bodyPr>
          <a:lstStyle/>
          <a:p>
            <a:pPr>
              <a:lnSpc>
                <a:spcPct val="120000"/>
              </a:lnSpc>
            </a:pPr>
            <a:r>
              <a:rPr lang="en-US" sz="4800" dirty="0" smtClean="0">
                <a:solidFill>
                  <a:schemeClr val="bg1"/>
                </a:solidFill>
                <a:latin typeface="Knockout-HTF31-JuniorMiddlewt"/>
                <a:cs typeface="Knockout-HTF31-JuniorMiddlewt"/>
              </a:rPr>
              <a:t>Trauma Informed Methods</a:t>
            </a:r>
            <a:r>
              <a:rPr lang="en-US" dirty="0" smtClean="0">
                <a:solidFill>
                  <a:schemeClr val="bg1"/>
                </a:solidFill>
                <a:latin typeface="Knockout-HTF31-JuniorMiddlewt"/>
                <a:cs typeface="Knockout-HTF31-JuniorMiddlewt"/>
              </a:rPr>
              <a:t/>
            </a:r>
            <a:br>
              <a:rPr lang="en-US" dirty="0" smtClean="0">
                <a:solidFill>
                  <a:schemeClr val="bg1"/>
                </a:solidFill>
                <a:latin typeface="Knockout-HTF31-JuniorMiddlewt"/>
                <a:cs typeface="Knockout-HTF31-JuniorMiddlewt"/>
              </a:rPr>
            </a:br>
            <a:r>
              <a:rPr lang="en-US" sz="2200" dirty="0">
                <a:solidFill>
                  <a:schemeClr val="bg1"/>
                </a:solidFill>
                <a:latin typeface="Knockout-HTF31-JuniorMiddlewt"/>
                <a:cs typeface="Knockout-HTF31-JuniorMiddlewt"/>
              </a:rPr>
              <a:t/>
            </a:r>
            <a:br>
              <a:rPr lang="en-US" sz="2200" dirty="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endParaRPr lang="en-US" sz="2200" dirty="0">
              <a:solidFill>
                <a:schemeClr val="bg1"/>
              </a:solidFill>
              <a:latin typeface="Knockout-HTF31-JuniorMiddlewt"/>
              <a:cs typeface="Knockout-HTF31-JuniorMiddlewt"/>
            </a:endParaRPr>
          </a:p>
        </p:txBody>
      </p:sp>
    </p:spTree>
    <p:extLst>
      <p:ext uri="{BB962C8B-B14F-4D97-AF65-F5344CB8AC3E}">
        <p14:creationId xmlns:p14="http://schemas.microsoft.com/office/powerpoint/2010/main" val="2667090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TRIUMPH</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1066800" y="1524000"/>
            <a:ext cx="4953000" cy="3416320"/>
          </a:xfrm>
          <a:prstGeom prst="rect">
            <a:avLst/>
          </a:prstGeom>
        </p:spPr>
        <p:txBody>
          <a:bodyPr wrap="square">
            <a:spAutoFit/>
          </a:bodyPr>
          <a:lstStyle/>
          <a:p>
            <a:pPr>
              <a:lnSpc>
                <a:spcPct val="80000"/>
              </a:lnSpc>
            </a:pPr>
            <a:r>
              <a:rPr lang="en-US" sz="3600" b="1" dirty="0" smtClean="0">
                <a:solidFill>
                  <a:srgbClr val="595959"/>
                </a:solidFill>
                <a:latin typeface="DIN-Regular"/>
                <a:cs typeface="DIN-Regular"/>
              </a:rPr>
              <a:t>T</a:t>
            </a:r>
            <a:r>
              <a:rPr lang="en-US" sz="2400" dirty="0" smtClean="0">
                <a:solidFill>
                  <a:srgbClr val="595959"/>
                </a:solidFill>
                <a:latin typeface="DIN-Regular"/>
                <a:cs typeface="DIN-Regular"/>
              </a:rPr>
              <a:t>rauma</a:t>
            </a:r>
          </a:p>
          <a:p>
            <a:pPr>
              <a:lnSpc>
                <a:spcPct val="80000"/>
              </a:lnSpc>
            </a:pPr>
            <a:r>
              <a:rPr lang="en-US" sz="3600" b="1" dirty="0" smtClean="0">
                <a:solidFill>
                  <a:srgbClr val="595959"/>
                </a:solidFill>
                <a:latin typeface="DIN-Regular"/>
                <a:cs typeface="DIN-Regular"/>
              </a:rPr>
              <a:t>R</a:t>
            </a:r>
            <a:r>
              <a:rPr lang="en-US" sz="2400" dirty="0" smtClean="0">
                <a:solidFill>
                  <a:srgbClr val="595959"/>
                </a:solidFill>
                <a:latin typeface="DIN-Regular"/>
                <a:cs typeface="DIN-Regular"/>
              </a:rPr>
              <a:t>esiliency</a:t>
            </a:r>
          </a:p>
          <a:p>
            <a:pPr>
              <a:lnSpc>
                <a:spcPct val="80000"/>
              </a:lnSpc>
            </a:pPr>
            <a:r>
              <a:rPr lang="en-US" sz="3600" b="1" dirty="0" smtClean="0">
                <a:solidFill>
                  <a:srgbClr val="595959"/>
                </a:solidFill>
                <a:latin typeface="DIN-Regular"/>
                <a:cs typeface="DIN-Regular"/>
              </a:rPr>
              <a:t>I</a:t>
            </a:r>
            <a:r>
              <a:rPr lang="en-US" sz="2400" dirty="0" smtClean="0">
                <a:solidFill>
                  <a:srgbClr val="595959"/>
                </a:solidFill>
                <a:latin typeface="DIN-Regular"/>
                <a:cs typeface="DIN-Regular"/>
              </a:rPr>
              <a:t>ntegration</a:t>
            </a:r>
          </a:p>
          <a:p>
            <a:pPr>
              <a:lnSpc>
                <a:spcPct val="80000"/>
              </a:lnSpc>
            </a:pPr>
            <a:r>
              <a:rPr lang="en-US" sz="3600" b="1" dirty="0" smtClean="0">
                <a:solidFill>
                  <a:srgbClr val="595959"/>
                </a:solidFill>
                <a:latin typeface="DIN-Regular"/>
                <a:cs typeface="DIN-Regular"/>
              </a:rPr>
              <a:t>U</a:t>
            </a:r>
            <a:r>
              <a:rPr lang="en-US" sz="2400" dirty="0" smtClean="0">
                <a:solidFill>
                  <a:srgbClr val="595959"/>
                </a:solidFill>
                <a:latin typeface="DIN-Regular"/>
                <a:cs typeface="DIN-Regular"/>
              </a:rPr>
              <a:t>sing</a:t>
            </a:r>
          </a:p>
          <a:p>
            <a:pPr>
              <a:lnSpc>
                <a:spcPct val="80000"/>
              </a:lnSpc>
            </a:pPr>
            <a:r>
              <a:rPr lang="en-US" sz="3600" b="1" dirty="0" smtClean="0">
                <a:solidFill>
                  <a:srgbClr val="595959"/>
                </a:solidFill>
                <a:latin typeface="DIN-Regular"/>
                <a:cs typeface="DIN-Regular"/>
              </a:rPr>
              <a:t>M</a:t>
            </a:r>
            <a:r>
              <a:rPr lang="en-US" sz="2400" dirty="0" smtClean="0">
                <a:solidFill>
                  <a:srgbClr val="595959"/>
                </a:solidFill>
                <a:latin typeface="DIN-Regular"/>
                <a:cs typeface="DIN-Regular"/>
              </a:rPr>
              <a:t>ultiple</a:t>
            </a:r>
          </a:p>
          <a:p>
            <a:pPr>
              <a:lnSpc>
                <a:spcPct val="80000"/>
              </a:lnSpc>
            </a:pPr>
            <a:r>
              <a:rPr lang="en-US" sz="3600" b="1" dirty="0" smtClean="0">
                <a:solidFill>
                  <a:srgbClr val="595959"/>
                </a:solidFill>
                <a:latin typeface="DIN-Regular"/>
                <a:cs typeface="DIN-Regular"/>
              </a:rPr>
              <a:t>P</a:t>
            </a:r>
            <a:r>
              <a:rPr lang="en-US" sz="2400" dirty="0" smtClean="0">
                <a:solidFill>
                  <a:srgbClr val="595959"/>
                </a:solidFill>
                <a:latin typeface="DIN-Regular"/>
                <a:cs typeface="DIN-Regular"/>
              </a:rPr>
              <a:t>athways to</a:t>
            </a:r>
          </a:p>
          <a:p>
            <a:pPr>
              <a:lnSpc>
                <a:spcPct val="80000"/>
              </a:lnSpc>
            </a:pPr>
            <a:r>
              <a:rPr lang="en-US" sz="3600" b="1" dirty="0" smtClean="0">
                <a:solidFill>
                  <a:srgbClr val="595959"/>
                </a:solidFill>
                <a:latin typeface="DIN-Regular"/>
                <a:cs typeface="DIN-Regular"/>
              </a:rPr>
              <a:t>H</a:t>
            </a:r>
            <a:r>
              <a:rPr lang="en-US" sz="2400" dirty="0" smtClean="0">
                <a:solidFill>
                  <a:srgbClr val="595959"/>
                </a:solidFill>
                <a:latin typeface="DIN-Regular"/>
                <a:cs typeface="DIN-Regular"/>
              </a:rPr>
              <a:t>ealing</a:t>
            </a:r>
            <a:endParaRPr lang="en-US" sz="2400"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Our Inspirations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371600"/>
            <a:ext cx="8305800" cy="5558445"/>
          </a:xfrm>
          <a:prstGeom prst="rect">
            <a:avLst/>
          </a:prstGeom>
        </p:spPr>
        <p:txBody>
          <a:bodyPr wrap="square">
            <a:spAutoFit/>
          </a:bodyPr>
          <a:lstStyle/>
          <a:p>
            <a:pPr>
              <a:lnSpc>
                <a:spcPct val="80000"/>
              </a:lnSpc>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a:lnSpc>
                <a:spcPct val="80000"/>
              </a:lnSpc>
            </a:pPr>
            <a:r>
              <a:rPr lang="en-US" sz="2400" dirty="0" smtClean="0">
                <a:solidFill>
                  <a:srgbClr val="595959"/>
                </a:solidFill>
                <a:latin typeface="DIN-Regular"/>
                <a:cs typeface="DIN-Regular"/>
              </a:rPr>
              <a:t>Empowerment Model</a:t>
            </a:r>
          </a:p>
          <a:p>
            <a:pPr>
              <a:lnSpc>
                <a:spcPct val="80000"/>
              </a:lnSpc>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a:lnSpc>
                <a:spcPct val="80000"/>
              </a:lnSpc>
            </a:pPr>
            <a:r>
              <a:rPr lang="en-US" sz="2400" dirty="0" smtClean="0">
                <a:solidFill>
                  <a:srgbClr val="595959"/>
                </a:solidFill>
                <a:latin typeface="DIN-Regular"/>
                <a:cs typeface="DIN-Regular"/>
              </a:rPr>
              <a:t>Three-Stage Model of </a:t>
            </a:r>
          </a:p>
          <a:p>
            <a:pPr>
              <a:lnSpc>
                <a:spcPct val="80000"/>
              </a:lnSpc>
            </a:pPr>
            <a:r>
              <a:rPr lang="en-US" sz="2400" dirty="0" smtClean="0">
                <a:solidFill>
                  <a:srgbClr val="595959"/>
                </a:solidFill>
                <a:latin typeface="DIN-Regular"/>
                <a:cs typeface="DIN-Regular"/>
              </a:rPr>
              <a:t>		Trauma &amp; Recovery </a:t>
            </a:r>
          </a:p>
          <a:p>
            <a:pPr>
              <a:lnSpc>
                <a:spcPct val="80000"/>
              </a:lnSpc>
            </a:pPr>
            <a:endParaRPr lang="en-US" sz="2400" dirty="0" smtClean="0">
              <a:solidFill>
                <a:srgbClr val="595959"/>
              </a:solidFill>
              <a:latin typeface="DIN-Regular"/>
              <a:cs typeface="DIN-Regular"/>
            </a:endParaRPr>
          </a:p>
          <a:p>
            <a:pPr>
              <a:lnSpc>
                <a:spcPct val="80000"/>
              </a:lnSpc>
            </a:pPr>
            <a:r>
              <a:rPr lang="en-US" sz="2400" dirty="0" smtClean="0">
                <a:solidFill>
                  <a:srgbClr val="595959"/>
                </a:solidFill>
                <a:latin typeface="DIN-Regular"/>
                <a:cs typeface="DIN-Regular"/>
              </a:rPr>
              <a:t>Mindfulness Therapies and Practice</a:t>
            </a:r>
          </a:p>
          <a:p>
            <a:pPr>
              <a:lnSpc>
                <a:spcPct val="80000"/>
              </a:lnSpc>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a:lnSpc>
                <a:spcPct val="80000"/>
              </a:lnSpc>
            </a:pPr>
            <a:r>
              <a:rPr lang="en-US" sz="2400" dirty="0" smtClean="0">
                <a:solidFill>
                  <a:srgbClr val="595959"/>
                </a:solidFill>
                <a:latin typeface="DIN-Regular"/>
                <a:cs typeface="DIN-Regular"/>
              </a:rPr>
              <a:t>Body-Mind-Spirit Approaches</a:t>
            </a:r>
          </a:p>
          <a:p>
            <a:pPr>
              <a:lnSpc>
                <a:spcPct val="80000"/>
              </a:lnSpc>
            </a:pPr>
            <a:endParaRPr lang="en-US" sz="2400" dirty="0" smtClean="0">
              <a:solidFill>
                <a:srgbClr val="595959"/>
              </a:solidFill>
              <a:latin typeface="DIN-Regular"/>
              <a:cs typeface="DIN-Regular"/>
            </a:endParaRPr>
          </a:p>
          <a:p>
            <a:pPr>
              <a:lnSpc>
                <a:spcPct val="80000"/>
              </a:lnSpc>
            </a:pPr>
            <a:endParaRPr lang="en-US" sz="2400" dirty="0" smtClean="0">
              <a:solidFill>
                <a:srgbClr val="595959"/>
              </a:solidFill>
              <a:latin typeface="DIN-Regular"/>
              <a:cs typeface="DIN-Regular"/>
            </a:endParaRPr>
          </a:p>
          <a:p>
            <a:pPr>
              <a:lnSpc>
                <a:spcPct val="80000"/>
              </a:lnSpc>
            </a:pPr>
            <a:r>
              <a:rPr lang="en-US" sz="2400" dirty="0" smtClean="0">
                <a:solidFill>
                  <a:srgbClr val="595959"/>
                </a:solidFill>
                <a:latin typeface="DIN-Regular"/>
                <a:cs typeface="DIN-Regular"/>
              </a:rPr>
              <a:t>Bilateral Stimulation Techniques</a:t>
            </a:r>
          </a:p>
          <a:p>
            <a:pPr>
              <a:lnSpc>
                <a:spcPct val="80000"/>
              </a:lnSpc>
            </a:pPr>
            <a:endParaRPr lang="en-US" sz="2400"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8" name="Picture 7" descr="Dan Seigel.jpg"/>
          <p:cNvPicPr>
            <a:picLocks noChangeAspect="1"/>
          </p:cNvPicPr>
          <p:nvPr/>
        </p:nvPicPr>
        <p:blipFill>
          <a:blip r:embed="rId3" cstate="print"/>
          <a:stretch>
            <a:fillRect/>
          </a:stretch>
        </p:blipFill>
        <p:spPr>
          <a:xfrm>
            <a:off x="5867400" y="2667000"/>
            <a:ext cx="1752600" cy="1166276"/>
          </a:xfrm>
          <a:prstGeom prst="rect">
            <a:avLst/>
          </a:prstGeom>
        </p:spPr>
      </p:pic>
      <p:pic>
        <p:nvPicPr>
          <p:cNvPr id="9" name="Picture 8" descr="Thich Naht Hanh.jpg"/>
          <p:cNvPicPr>
            <a:picLocks noChangeAspect="1"/>
          </p:cNvPicPr>
          <p:nvPr/>
        </p:nvPicPr>
        <p:blipFill>
          <a:blip r:embed="rId4" cstate="print"/>
          <a:stretch>
            <a:fillRect/>
          </a:stretch>
        </p:blipFill>
        <p:spPr>
          <a:xfrm>
            <a:off x="7543800" y="914400"/>
            <a:ext cx="1371600" cy="1371600"/>
          </a:xfrm>
          <a:prstGeom prst="rect">
            <a:avLst/>
          </a:prstGeom>
        </p:spPr>
      </p:pic>
      <p:pic>
        <p:nvPicPr>
          <p:cNvPr id="10" name="Picture 9" descr="Elaine Miller Karas.jpg"/>
          <p:cNvPicPr>
            <a:picLocks noChangeAspect="1"/>
          </p:cNvPicPr>
          <p:nvPr/>
        </p:nvPicPr>
        <p:blipFill>
          <a:blip r:embed="rId5" cstate="print"/>
          <a:stretch>
            <a:fillRect/>
          </a:stretch>
        </p:blipFill>
        <p:spPr>
          <a:xfrm>
            <a:off x="7543800" y="3581400"/>
            <a:ext cx="1219200" cy="1522483"/>
          </a:xfrm>
          <a:prstGeom prst="rect">
            <a:avLst/>
          </a:prstGeom>
        </p:spPr>
      </p:pic>
      <p:pic>
        <p:nvPicPr>
          <p:cNvPr id="11" name="Picture 10" descr="Bessel.jpg"/>
          <p:cNvPicPr>
            <a:picLocks noChangeAspect="1"/>
          </p:cNvPicPr>
          <p:nvPr/>
        </p:nvPicPr>
        <p:blipFill>
          <a:blip r:embed="rId6" cstate="print"/>
          <a:stretch>
            <a:fillRect/>
          </a:stretch>
        </p:blipFill>
        <p:spPr>
          <a:xfrm>
            <a:off x="7543800" y="2209800"/>
            <a:ext cx="1219200" cy="1369513"/>
          </a:xfrm>
          <a:prstGeom prst="rect">
            <a:avLst/>
          </a:prstGeom>
        </p:spPr>
      </p:pic>
      <p:pic>
        <p:nvPicPr>
          <p:cNvPr id="13" name="Picture 12" descr="EMDR.jpg"/>
          <p:cNvPicPr>
            <a:picLocks noChangeAspect="1"/>
          </p:cNvPicPr>
          <p:nvPr/>
        </p:nvPicPr>
        <p:blipFill>
          <a:blip r:embed="rId7" cstate="print"/>
          <a:stretch>
            <a:fillRect/>
          </a:stretch>
        </p:blipFill>
        <p:spPr>
          <a:xfrm>
            <a:off x="6858000" y="4953000"/>
            <a:ext cx="1459831" cy="1066800"/>
          </a:xfrm>
          <a:prstGeom prst="rect">
            <a:avLst/>
          </a:prstGeom>
        </p:spPr>
      </p:pic>
      <p:pic>
        <p:nvPicPr>
          <p:cNvPr id="7" name="Picture 6" descr="trauma and recovery.jpg"/>
          <p:cNvPicPr>
            <a:picLocks noChangeAspect="1"/>
          </p:cNvPicPr>
          <p:nvPr/>
        </p:nvPicPr>
        <p:blipFill>
          <a:blip r:embed="rId8" cstate="print"/>
          <a:stretch>
            <a:fillRect/>
          </a:stretch>
        </p:blipFill>
        <p:spPr>
          <a:xfrm>
            <a:off x="6400800" y="914400"/>
            <a:ext cx="1163136" cy="1753791"/>
          </a:xfrm>
          <a:prstGeom prst="rect">
            <a:avLst/>
          </a:prstGeom>
        </p:spPr>
      </p:pic>
      <p:pic>
        <p:nvPicPr>
          <p:cNvPr id="12" name="Picture 11" descr="Peter Levine.jpg"/>
          <p:cNvPicPr>
            <a:picLocks noChangeAspect="1"/>
          </p:cNvPicPr>
          <p:nvPr/>
        </p:nvPicPr>
        <p:blipFill>
          <a:blip r:embed="rId9" cstate="print"/>
          <a:stretch>
            <a:fillRect/>
          </a:stretch>
        </p:blipFill>
        <p:spPr>
          <a:xfrm>
            <a:off x="6248400" y="3810000"/>
            <a:ext cx="1295400" cy="1173955"/>
          </a:xfrm>
          <a:prstGeom prst="rect">
            <a:avLst/>
          </a:prstGeom>
        </p:spPr>
      </p:pic>
      <p:pic>
        <p:nvPicPr>
          <p:cNvPr id="14" name="Picture 13" descr="Belleruth.jpg"/>
          <p:cNvPicPr>
            <a:picLocks noChangeAspect="1"/>
          </p:cNvPicPr>
          <p:nvPr/>
        </p:nvPicPr>
        <p:blipFill>
          <a:blip r:embed="rId10" cstate="print"/>
          <a:stretch>
            <a:fillRect/>
          </a:stretch>
        </p:blipFill>
        <p:spPr>
          <a:xfrm>
            <a:off x="5715000" y="4953000"/>
            <a:ext cx="1143000" cy="1719385"/>
          </a:xfrm>
          <a:prstGeom prst="rect">
            <a:avLst/>
          </a:prstGeom>
        </p:spPr>
      </p:pic>
      <p:pic>
        <p:nvPicPr>
          <p:cNvPr id="15" name="Picture 14" descr="Sisters Unite.jpg"/>
          <p:cNvPicPr>
            <a:picLocks noChangeAspect="1"/>
          </p:cNvPicPr>
          <p:nvPr/>
        </p:nvPicPr>
        <p:blipFill>
          <a:blip r:embed="rId11" cstate="print"/>
          <a:stretch>
            <a:fillRect/>
          </a:stretch>
        </p:blipFill>
        <p:spPr>
          <a:xfrm>
            <a:off x="5181600" y="1066800"/>
            <a:ext cx="1266825" cy="1621536"/>
          </a:xfrm>
          <a:prstGeom prst="rect">
            <a:avLst/>
          </a:prstGeom>
        </p:spPr>
      </p:pic>
    </p:spTree>
    <p:extLst>
      <p:ext uri="{BB962C8B-B14F-4D97-AF65-F5344CB8AC3E}">
        <p14:creationId xmlns:p14="http://schemas.microsoft.com/office/powerpoint/2010/main" val="350037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19200" y="304800"/>
            <a:ext cx="4800600" cy="6858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Mission, Vision &amp; Values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838200" y="1371600"/>
            <a:ext cx="7162800" cy="5244513"/>
          </a:xfrm>
          <a:prstGeom prst="rect">
            <a:avLst/>
          </a:prstGeom>
        </p:spPr>
        <p:txBody>
          <a:bodyPr wrap="square">
            <a:spAutoFit/>
          </a:bodyPr>
          <a:lstStyle/>
          <a:p>
            <a:pPr algn="ctr"/>
            <a:r>
              <a:rPr lang="en-US" dirty="0" smtClean="0">
                <a:solidFill>
                  <a:srgbClr val="595959"/>
                </a:solidFill>
                <a:latin typeface="DIN-Regular"/>
                <a:cs typeface="DIN-Regular"/>
              </a:rPr>
              <a:t>Founded in 1969, Center for Community Solutions (CCS)  helps more than 11,000 adults and children each year heal and prevent relationship and sexual violence.</a:t>
            </a:r>
          </a:p>
          <a:p>
            <a:pPr algn="ctr"/>
            <a:endParaRPr lang="en-US" dirty="0" smtClean="0">
              <a:solidFill>
                <a:srgbClr val="595959"/>
              </a:solidFill>
              <a:latin typeface="DIN-Regular"/>
              <a:cs typeface="DIN-Regular"/>
            </a:endParaRPr>
          </a:p>
          <a:p>
            <a:pPr algn="ctr"/>
            <a:r>
              <a:rPr lang="en-US" b="1" dirty="0" smtClean="0">
                <a:solidFill>
                  <a:srgbClr val="595959"/>
                </a:solidFill>
                <a:latin typeface="DIN-Regular"/>
                <a:cs typeface="DIN-Regular"/>
              </a:rPr>
              <a:t>Mission </a:t>
            </a:r>
          </a:p>
          <a:p>
            <a:pPr algn="ctr"/>
            <a:r>
              <a:rPr lang="en-US" dirty="0" smtClean="0">
                <a:solidFill>
                  <a:srgbClr val="595959"/>
                </a:solidFill>
                <a:latin typeface="DIN-Regular"/>
                <a:cs typeface="DIN-Regular"/>
              </a:rPr>
              <a:t>To end relationship and sexual violence by being a catalyst for caring communities and social justice.</a:t>
            </a:r>
          </a:p>
          <a:p>
            <a:pPr algn="ctr"/>
            <a:endParaRPr lang="en-US" dirty="0" smtClean="0">
              <a:solidFill>
                <a:srgbClr val="595959"/>
              </a:solidFill>
              <a:latin typeface="DIN-Regular"/>
              <a:cs typeface="DIN-Regular"/>
            </a:endParaRPr>
          </a:p>
          <a:p>
            <a:pPr algn="ctr"/>
            <a:r>
              <a:rPr lang="en-US" b="1" dirty="0" smtClean="0">
                <a:solidFill>
                  <a:srgbClr val="595959"/>
                </a:solidFill>
                <a:latin typeface="DIN-Regular"/>
                <a:cs typeface="DIN-Regular"/>
              </a:rPr>
              <a:t>Vision</a:t>
            </a:r>
          </a:p>
          <a:p>
            <a:pPr algn="ctr"/>
            <a:r>
              <a:rPr lang="en-US" dirty="0" smtClean="0">
                <a:solidFill>
                  <a:srgbClr val="595959"/>
                </a:solidFill>
                <a:latin typeface="DIN-Regular"/>
                <a:cs typeface="DIN-Regular"/>
              </a:rPr>
              <a:t>For all people to live full, free, expressive and empowered lives in a safe, vibrant, healthy and peaceful community.</a:t>
            </a:r>
          </a:p>
          <a:p>
            <a:pPr algn="ctr"/>
            <a:endParaRPr lang="en-US" b="1" dirty="0" smtClean="0">
              <a:solidFill>
                <a:srgbClr val="595959"/>
              </a:solidFill>
              <a:latin typeface="DIN-Regular"/>
              <a:cs typeface="DIN-Regular"/>
            </a:endParaRPr>
          </a:p>
          <a:p>
            <a:pPr algn="ctr"/>
            <a:r>
              <a:rPr lang="en-US" b="1" dirty="0" smtClean="0">
                <a:solidFill>
                  <a:srgbClr val="595959"/>
                </a:solidFill>
                <a:latin typeface="DIN-Regular"/>
                <a:cs typeface="DIN-Regular"/>
              </a:rPr>
              <a:t>Values</a:t>
            </a:r>
          </a:p>
          <a:p>
            <a:endParaRPr lang="en-US" dirty="0" smtClean="0">
              <a:solidFill>
                <a:srgbClr val="595959"/>
              </a:solidFill>
              <a:latin typeface="DIN-Regular"/>
              <a:cs typeface="DIN-Regular"/>
            </a:endParaRPr>
          </a:p>
          <a:p>
            <a:pPr algn="ctr"/>
            <a:endParaRPr lang="en-US" dirty="0" smtClean="0">
              <a:solidFill>
                <a:srgbClr val="595959"/>
              </a:solidFill>
              <a:latin typeface="DIN-Regular"/>
              <a:cs typeface="DIN-Regular"/>
            </a:endParaRPr>
          </a:p>
          <a:p>
            <a:pPr algn="ctr"/>
            <a:endParaRPr lang="en-US" dirty="0" smtClean="0">
              <a:solidFill>
                <a:srgbClr val="595959"/>
              </a:solidFill>
              <a:latin typeface="DIN-Regular"/>
              <a:cs typeface="DIN-Regular"/>
            </a:endParaRPr>
          </a:p>
          <a:p>
            <a:r>
              <a:rPr lang="en-US" dirty="0" smtClean="0">
                <a:solidFill>
                  <a:srgbClr val="595959"/>
                </a:solidFill>
                <a:latin typeface="DIN-Regular"/>
                <a:cs typeface="DIN-Regular"/>
              </a:rPr>
              <a:t>		</a:t>
            </a: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graphicFrame>
        <p:nvGraphicFramePr>
          <p:cNvPr id="5" name="Table 4"/>
          <p:cNvGraphicFramePr>
            <a:graphicFrameLocks noGrp="1"/>
          </p:cNvGraphicFramePr>
          <p:nvPr/>
        </p:nvGraphicFramePr>
        <p:xfrm>
          <a:off x="1828800" y="5105400"/>
          <a:ext cx="5334001" cy="914400"/>
        </p:xfrm>
        <a:graphic>
          <a:graphicData uri="http://schemas.openxmlformats.org/drawingml/2006/table">
            <a:tbl>
              <a:tblPr firstRow="1" bandRow="1">
                <a:tableStyleId>{2D5ABB26-0587-4C30-8999-92F81FD0307C}</a:tableStyleId>
              </a:tblPr>
              <a:tblGrid>
                <a:gridCol w="1280160"/>
                <a:gridCol w="1386840"/>
                <a:gridCol w="1203266"/>
                <a:gridCol w="1463735"/>
              </a:tblGrid>
              <a:tr h="328577">
                <a:tc>
                  <a:txBody>
                    <a:bodyPr/>
                    <a:lstStyle/>
                    <a:p>
                      <a:pPr algn="ctr"/>
                      <a:r>
                        <a:rPr lang="en-US" sz="1600" b="0" dirty="0" smtClean="0">
                          <a:solidFill>
                            <a:schemeClr val="tx1">
                              <a:lumMod val="65000"/>
                              <a:lumOff val="35000"/>
                            </a:schemeClr>
                          </a:solidFill>
                        </a:rPr>
                        <a:t>Social Justice</a:t>
                      </a:r>
                      <a:endParaRPr lang="en-US" sz="1600" b="0" dirty="0">
                        <a:solidFill>
                          <a:schemeClr val="tx1">
                            <a:lumMod val="65000"/>
                            <a:lumOff val="35000"/>
                          </a:schemeClr>
                        </a:solidFill>
                      </a:endParaRPr>
                    </a:p>
                  </a:txBody>
                  <a:tcPr/>
                </a:tc>
                <a:tc>
                  <a:txBody>
                    <a:bodyPr/>
                    <a:lstStyle/>
                    <a:p>
                      <a:pPr algn="ctr"/>
                      <a:r>
                        <a:rPr lang="en-US" sz="1600" b="0" dirty="0" smtClean="0">
                          <a:solidFill>
                            <a:schemeClr val="tx1">
                              <a:lumMod val="65000"/>
                              <a:lumOff val="35000"/>
                            </a:schemeClr>
                          </a:solidFill>
                        </a:rPr>
                        <a:t>Integrity</a:t>
                      </a:r>
                      <a:endParaRPr lang="en-US" sz="1600" b="0" dirty="0">
                        <a:solidFill>
                          <a:schemeClr val="tx1">
                            <a:lumMod val="65000"/>
                            <a:lumOff val="35000"/>
                          </a:schemeClr>
                        </a:solidFill>
                      </a:endParaRPr>
                    </a:p>
                  </a:txBody>
                  <a:tcPr/>
                </a:tc>
                <a:tc>
                  <a:txBody>
                    <a:bodyPr/>
                    <a:lstStyle/>
                    <a:p>
                      <a:pPr algn="ctr"/>
                      <a:r>
                        <a:rPr lang="en-US" sz="1600" b="0" dirty="0" smtClean="0">
                          <a:solidFill>
                            <a:schemeClr val="tx1">
                              <a:lumMod val="65000"/>
                              <a:lumOff val="35000"/>
                            </a:schemeClr>
                          </a:solidFill>
                        </a:rPr>
                        <a:t>Excellence</a:t>
                      </a:r>
                      <a:endParaRPr lang="en-US" sz="1600" b="0" dirty="0">
                        <a:solidFill>
                          <a:schemeClr val="tx1">
                            <a:lumMod val="65000"/>
                            <a:lumOff val="35000"/>
                          </a:schemeClr>
                        </a:solidFill>
                      </a:endParaRPr>
                    </a:p>
                  </a:txBody>
                  <a:tcPr/>
                </a:tc>
                <a:tc>
                  <a:txBody>
                    <a:bodyPr/>
                    <a:lstStyle/>
                    <a:p>
                      <a:pPr algn="ctr"/>
                      <a:r>
                        <a:rPr lang="en-US" sz="1600" b="0" dirty="0" smtClean="0">
                          <a:solidFill>
                            <a:schemeClr val="tx1">
                              <a:lumMod val="65000"/>
                              <a:lumOff val="35000"/>
                            </a:schemeClr>
                          </a:solidFill>
                        </a:rPr>
                        <a:t>Passion</a:t>
                      </a:r>
                      <a:endParaRPr lang="en-US" sz="1600" b="0" dirty="0">
                        <a:solidFill>
                          <a:schemeClr val="tx1">
                            <a:lumMod val="65000"/>
                            <a:lumOff val="35000"/>
                          </a:schemeClr>
                        </a:solidFill>
                      </a:endParaRPr>
                    </a:p>
                  </a:txBody>
                  <a:tcPr/>
                </a:tc>
              </a:tr>
              <a:tr h="4267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65000"/>
                              <a:lumOff val="35000"/>
                            </a:schemeClr>
                          </a:solidFill>
                        </a:rPr>
                        <a:t>Catalyst</a:t>
                      </a:r>
                      <a:r>
                        <a:rPr lang="en-US" sz="1600" b="0" baseline="0" dirty="0" smtClean="0">
                          <a:solidFill>
                            <a:schemeClr val="tx1">
                              <a:lumMod val="65000"/>
                              <a:lumOff val="35000"/>
                            </a:schemeClr>
                          </a:solidFill>
                        </a:rPr>
                        <a:t> for Caring Communities</a:t>
                      </a:r>
                      <a:endParaRPr lang="en-US" sz="1600" b="0" dirty="0" smtClean="0">
                        <a:solidFill>
                          <a:schemeClr val="tx1">
                            <a:lumMod val="65000"/>
                            <a:lumOff val="35000"/>
                          </a:schemeClr>
                        </a:solidFill>
                      </a:endParaRPr>
                    </a:p>
                  </a:txBody>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65000"/>
                              <a:lumOff val="35000"/>
                            </a:schemeClr>
                          </a:solidFill>
                        </a:rPr>
                        <a:t>Cultural Competence</a:t>
                      </a:r>
                    </a:p>
                  </a:txBody>
                  <a:tcPr/>
                </a:tc>
                <a:tc hMerge="1">
                  <a:txBody>
                    <a:bodyPr/>
                    <a:lstStyle/>
                    <a:p>
                      <a:endParaRPr lang="en-US" dirty="0"/>
                    </a:p>
                  </a:txBody>
                  <a:tcPr/>
                </a:tc>
              </a:tr>
            </a:tbl>
          </a:graphicData>
        </a:graphic>
      </p:graphicFrame>
      <p:pic>
        <p:nvPicPr>
          <p:cNvPr id="1026" name="Picture 2" descr="G:\RESOURCE DEVELOPMENT\Logos\_CCS Logos\CCS Symbol.jpg"/>
          <p:cNvPicPr>
            <a:picLocks noChangeAspect="1" noChangeArrowheads="1"/>
          </p:cNvPicPr>
          <p:nvPr/>
        </p:nvPicPr>
        <p:blipFill>
          <a:blip r:embed="rId2" cstate="print"/>
          <a:srcRect/>
          <a:stretch>
            <a:fillRect/>
          </a:stretch>
        </p:blipFill>
        <p:spPr bwMode="auto">
          <a:xfrm>
            <a:off x="304800" y="228600"/>
            <a:ext cx="811314" cy="762000"/>
          </a:xfrm>
          <a:prstGeom prst="rect">
            <a:avLst/>
          </a:prstGeom>
          <a:noFill/>
        </p:spPr>
      </p:pic>
    </p:spTree>
    <p:extLst>
      <p:ext uri="{BB962C8B-B14F-4D97-AF65-F5344CB8AC3E}">
        <p14:creationId xmlns:p14="http://schemas.microsoft.com/office/powerpoint/2010/main" val="3500371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9144000" cy="6858000"/>
          </a:xfrm>
          <a:prstGeom prst="rect">
            <a:avLst/>
          </a:prstGeom>
        </p:spPr>
      </p:pic>
      <p:sp>
        <p:nvSpPr>
          <p:cNvPr id="6" name="Title 1"/>
          <p:cNvSpPr>
            <a:spLocks noGrp="1"/>
          </p:cNvSpPr>
          <p:nvPr>
            <p:ph type="title"/>
          </p:nvPr>
        </p:nvSpPr>
        <p:spPr>
          <a:xfrm>
            <a:off x="1143000" y="304800"/>
            <a:ext cx="6705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TRIUMPH Service Principles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04800" y="1676400"/>
            <a:ext cx="8305800" cy="4376583"/>
          </a:xfrm>
          <a:prstGeom prst="rect">
            <a:avLst/>
          </a:prstGeom>
        </p:spPr>
        <p:txBody>
          <a:bodyPr wrap="square">
            <a:spAutoFit/>
          </a:bodyPr>
          <a:lstStyle/>
          <a:p>
            <a:pPr marL="514350" indent="-514350">
              <a:buFont typeface="+mj-lt"/>
              <a:buAutoNum type="arabicPeriod"/>
            </a:pPr>
            <a:r>
              <a:rPr lang="en-US" sz="2400" dirty="0" smtClean="0">
                <a:solidFill>
                  <a:srgbClr val="595959"/>
                </a:solidFill>
                <a:latin typeface="DIN-Regular"/>
                <a:cs typeface="DIN-Regular"/>
              </a:rPr>
              <a:t>Strengths-based assessment is conducted with an understanding of trauma.</a:t>
            </a:r>
          </a:p>
          <a:p>
            <a:pPr marL="514350" indent="-514350">
              <a:buFont typeface="+mj-lt"/>
              <a:buAutoNum type="arabicPeriod"/>
            </a:pPr>
            <a:endParaRPr lang="en-US" sz="2400" dirty="0" smtClean="0">
              <a:solidFill>
                <a:srgbClr val="595959"/>
              </a:solidFill>
              <a:latin typeface="DIN-Regular"/>
              <a:cs typeface="DIN-Regular"/>
            </a:endParaRPr>
          </a:p>
          <a:p>
            <a:pPr marL="514350" indent="-514350">
              <a:buFont typeface="+mj-lt"/>
              <a:buAutoNum type="arabicPeriod"/>
            </a:pPr>
            <a:r>
              <a:rPr lang="en-US" sz="2400" dirty="0" smtClean="0">
                <a:solidFill>
                  <a:srgbClr val="595959"/>
                </a:solidFill>
                <a:latin typeface="DIN-Regular"/>
                <a:cs typeface="DIN-Regular"/>
              </a:rPr>
              <a:t>Foundation of safety.</a:t>
            </a:r>
          </a:p>
          <a:p>
            <a:pPr marL="514350" indent="-514350">
              <a:buFont typeface="+mj-lt"/>
              <a:buAutoNum type="arabicPeriod"/>
            </a:pPr>
            <a:endParaRPr lang="en-US" sz="2400" dirty="0" smtClean="0">
              <a:solidFill>
                <a:srgbClr val="595959"/>
              </a:solidFill>
              <a:latin typeface="DIN-Regular"/>
              <a:cs typeface="DIN-Regular"/>
            </a:endParaRPr>
          </a:p>
          <a:p>
            <a:pPr marL="514350" indent="-514350">
              <a:buFont typeface="+mj-lt"/>
              <a:buAutoNum type="arabicPeriod"/>
            </a:pPr>
            <a:r>
              <a:rPr lang="en-US" sz="2400" dirty="0" smtClean="0">
                <a:solidFill>
                  <a:srgbClr val="595959"/>
                </a:solidFill>
                <a:latin typeface="DIN-Regular"/>
                <a:cs typeface="DIN-Regular"/>
              </a:rPr>
              <a:t>Stabilization of nervous system through self-regulation and resiliency.</a:t>
            </a:r>
          </a:p>
          <a:p>
            <a:pPr marL="514350" indent="-514350">
              <a:buFont typeface="+mj-lt"/>
              <a:buAutoNum type="arabicPeriod"/>
            </a:pPr>
            <a:endParaRPr lang="en-US" sz="2400" dirty="0" smtClean="0">
              <a:solidFill>
                <a:srgbClr val="595959"/>
              </a:solidFill>
              <a:latin typeface="DIN-Regular"/>
              <a:cs typeface="DIN-Regular"/>
            </a:endParaRPr>
          </a:p>
          <a:p>
            <a:pPr marL="514350" indent="-514350">
              <a:buFont typeface="+mj-lt"/>
              <a:buAutoNum type="arabicPeriod"/>
            </a:pPr>
            <a:r>
              <a:rPr lang="en-US" sz="2400" dirty="0" smtClean="0">
                <a:solidFill>
                  <a:srgbClr val="595959"/>
                </a:solidFill>
                <a:latin typeface="DIN-Regular"/>
                <a:cs typeface="DIN-Regular"/>
              </a:rPr>
              <a:t>Work with clients (as advocates, therapists, attorneys, hotline counselors, etc.) from this foundation of strength, safety, and stability.</a:t>
            </a: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7467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CCS Core Competencies</a:t>
            </a:r>
            <a:endParaRPr lang="en-US" sz="3200" dirty="0">
              <a:solidFill>
                <a:schemeClr val="tx1">
                  <a:lumMod val="65000"/>
                  <a:lumOff val="35000"/>
                </a:schemeClr>
              </a:solidFill>
              <a:latin typeface="Knockout-HTF31-JuniorMiddlewt"/>
              <a:cs typeface="Knockout-HTF31-JuniorMiddlewt"/>
            </a:endParaRPr>
          </a:p>
        </p:txBody>
      </p:sp>
      <p:graphicFrame>
        <p:nvGraphicFramePr>
          <p:cNvPr id="5" name="Table 4"/>
          <p:cNvGraphicFramePr>
            <a:graphicFrameLocks noGrp="1"/>
          </p:cNvGraphicFramePr>
          <p:nvPr/>
        </p:nvGraphicFramePr>
        <p:xfrm>
          <a:off x="381000" y="2514600"/>
          <a:ext cx="8382000" cy="2225040"/>
        </p:xfrm>
        <a:graphic>
          <a:graphicData uri="http://schemas.openxmlformats.org/drawingml/2006/table">
            <a:tbl>
              <a:tblPr firstRow="1" bandRow="1">
                <a:tableStyleId>{5C22544A-7EE6-4342-B048-85BDC9FD1C3A}</a:tableStyleId>
              </a:tblPr>
              <a:tblGrid>
                <a:gridCol w="4724400"/>
                <a:gridCol w="3657600"/>
              </a:tblGrid>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Therapeutic</a:t>
                      </a:r>
                      <a:r>
                        <a:rPr lang="en-US" sz="1800" b="0" kern="1200" baseline="0" dirty="0" smtClean="0">
                          <a:solidFill>
                            <a:srgbClr val="595959"/>
                          </a:solidFill>
                          <a:latin typeface="DIN-Regular"/>
                          <a:ea typeface="+mn-ea"/>
                          <a:cs typeface="+mn-cs"/>
                        </a:rPr>
                        <a:t> Relationship</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Trauma-Informed</a:t>
                      </a:r>
                      <a:r>
                        <a:rPr lang="en-US" sz="1800" b="0" kern="1200" baseline="0" dirty="0" smtClean="0">
                          <a:solidFill>
                            <a:srgbClr val="595959"/>
                          </a:solidFill>
                          <a:latin typeface="DIN-Regular"/>
                          <a:ea typeface="+mn-ea"/>
                          <a:cs typeface="+mn-cs"/>
                        </a:rPr>
                        <a:t> Services</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Empowerment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marR="0" indent="-2905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Neurobiology</a:t>
                      </a:r>
                      <a:r>
                        <a:rPr lang="en-US" sz="1800" b="0" kern="1200" baseline="0" dirty="0" smtClean="0">
                          <a:solidFill>
                            <a:srgbClr val="595959"/>
                          </a:solidFill>
                          <a:latin typeface="DIN-Regular"/>
                          <a:ea typeface="+mn-ea"/>
                          <a:cs typeface="+mn-cs"/>
                        </a:rPr>
                        <a:t> of Trauma</a:t>
                      </a: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Community Resiliency Model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Risk Assessment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tabLst/>
                      </a:pPr>
                      <a:r>
                        <a:rPr lang="en-US" sz="1800" b="0" kern="1200" dirty="0" smtClean="0">
                          <a:solidFill>
                            <a:srgbClr val="595959"/>
                          </a:solidFill>
                          <a:latin typeface="DIN-Regular"/>
                          <a:ea typeface="+mn-ea"/>
                          <a:cs typeface="+mn-cs"/>
                        </a:rPr>
                        <a:t>Self-Regulation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Motivational Interviewing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marR="0" indent="-2905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Mindfulness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smtClean="0">
                          <a:solidFill>
                            <a:srgbClr val="595959"/>
                          </a:solidFill>
                          <a:latin typeface="DIN-Regular"/>
                          <a:ea typeface="+mn-ea"/>
                          <a:cs typeface="+mn-cs"/>
                        </a:rPr>
                        <a:t>Self-Defense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290513" indent="-290513">
                        <a:buFont typeface="Arial" pitchFamily="34" charset="0"/>
                        <a:buChar char="•"/>
                      </a:pPr>
                      <a:endParaRPr lang="en-US" sz="1800" b="0" kern="1200" dirty="0" smtClean="0">
                        <a:solidFill>
                          <a:srgbClr val="595959"/>
                        </a:solidFill>
                        <a:latin typeface="DIN-Regular"/>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90513" indent="-290513">
                        <a:buFont typeface="Arial" pitchFamily="34" charset="0"/>
                        <a:buChar char="•"/>
                      </a:pPr>
                      <a:r>
                        <a:rPr lang="en-US" sz="1800" b="0" kern="1200" dirty="0" smtClean="0">
                          <a:solidFill>
                            <a:srgbClr val="595959"/>
                          </a:solidFill>
                          <a:latin typeface="DIN-Regular"/>
                          <a:ea typeface="+mn-ea"/>
                          <a:cs typeface="+mn-cs"/>
                        </a:rPr>
                        <a:t>HIPAA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500371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7467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Core Competencies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905000"/>
            <a:ext cx="8305800" cy="4622804"/>
          </a:xfrm>
          <a:prstGeom prst="rect">
            <a:avLst/>
          </a:prstGeom>
        </p:spPr>
        <p:txBody>
          <a:bodyPr wrap="square">
            <a:spAutoFit/>
          </a:bodyPr>
          <a:lstStyle/>
          <a:p>
            <a:pPr marL="231775" indent="-231775">
              <a:buFont typeface="Arial" pitchFamily="34" charset="0"/>
              <a:buChar char="•"/>
            </a:pPr>
            <a:r>
              <a:rPr lang="en-US" sz="2800" dirty="0" smtClean="0">
                <a:solidFill>
                  <a:srgbClr val="595959"/>
                </a:solidFill>
                <a:latin typeface="DIN-Regular"/>
                <a:cs typeface="DIN-Regular"/>
              </a:rPr>
              <a:t>Why did we choose to focus on these as core competencies?</a:t>
            </a:r>
          </a:p>
          <a:p>
            <a:pPr>
              <a:buNone/>
            </a:pPr>
            <a:endParaRPr lang="en-US" sz="2400" dirty="0" smtClean="0">
              <a:solidFill>
                <a:srgbClr val="595959"/>
              </a:solidFill>
              <a:latin typeface="DIN-Regular"/>
              <a:cs typeface="DIN-Regular"/>
            </a:endParaRPr>
          </a:p>
          <a:p>
            <a:pPr marL="231775" indent="-231775">
              <a:buFont typeface="Arial" pitchFamily="34" charset="0"/>
              <a:buChar char="•"/>
            </a:pPr>
            <a:r>
              <a:rPr lang="en-US" sz="2800" dirty="0" smtClean="0">
                <a:solidFill>
                  <a:srgbClr val="595959"/>
                </a:solidFill>
                <a:latin typeface="DIN-Regular"/>
                <a:cs typeface="DIN-Regular"/>
              </a:rPr>
              <a:t>How can these skills be applied by people in different roles within our organizations? </a:t>
            </a:r>
          </a:p>
          <a:p>
            <a:pPr marL="231775" indent="-231775">
              <a:buFont typeface="Arial" pitchFamily="34" charset="0"/>
              <a:buChar char="•"/>
            </a:pPr>
            <a:endParaRPr lang="en-US" sz="2400" dirty="0" smtClean="0">
              <a:solidFill>
                <a:srgbClr val="595959"/>
              </a:solidFill>
              <a:latin typeface="DIN-Regular"/>
              <a:cs typeface="DIN-Regular"/>
            </a:endParaRPr>
          </a:p>
          <a:p>
            <a:pPr>
              <a:buNone/>
            </a:pPr>
            <a:r>
              <a:rPr lang="en-US" sz="2400" dirty="0" smtClean="0">
                <a:solidFill>
                  <a:srgbClr val="595959"/>
                </a:solidFill>
                <a:latin typeface="DIN-Regular"/>
                <a:cs typeface="DIN-Regular"/>
              </a:rPr>
              <a:t>	receptionist		advocate		counselor</a:t>
            </a:r>
          </a:p>
          <a:p>
            <a:pPr>
              <a:buNone/>
            </a:pPr>
            <a:r>
              <a:rPr lang="en-US" sz="2400" dirty="0" smtClean="0">
                <a:solidFill>
                  <a:srgbClr val="595959"/>
                </a:solidFill>
                <a:latin typeface="DIN-Regular"/>
                <a:cs typeface="DIN-Regular"/>
              </a:rPr>
              <a:t>	attorney		shelter staff		educator</a:t>
            </a:r>
          </a:p>
          <a:p>
            <a:pPr>
              <a:buNone/>
            </a:pPr>
            <a:r>
              <a:rPr lang="en-US" sz="2400" dirty="0" smtClean="0">
                <a:solidFill>
                  <a:srgbClr val="595959"/>
                </a:solidFill>
                <a:latin typeface="DIN-Regular"/>
                <a:cs typeface="DIN-Regular"/>
              </a:rPr>
              <a:t>	hotline counselor	emergency responder</a:t>
            </a:r>
          </a:p>
          <a:p>
            <a:pPr marL="514350" indent="-514350">
              <a:buFont typeface="+mj-lt"/>
              <a:buAutoNum type="arabicPeriod"/>
            </a:pPr>
            <a:endParaRPr lang="en-US" sz="2400" dirty="0" smtClean="0">
              <a:solidFill>
                <a:srgbClr val="595959"/>
              </a:solidFill>
              <a:latin typeface="DIN-Regular"/>
              <a:cs typeface="DIN-Regular"/>
            </a:endParaRPr>
          </a:p>
          <a:p>
            <a:pPr marL="514350" indent="-514350">
              <a:buFont typeface="+mj-lt"/>
              <a:buAutoNum type="arabicPeriod"/>
            </a:pPr>
            <a:endParaRPr lang="en-US" sz="2400"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30"/>
            <a:ext cx="9155376" cy="6863730"/>
          </a:xfrm>
          <a:prstGeom prst="rect">
            <a:avLst/>
          </a:prstGeom>
          <a:solidFill>
            <a:srgbClr val="95D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533400" y="4343400"/>
            <a:ext cx="7772400" cy="2743199"/>
          </a:xfrm>
        </p:spPr>
        <p:txBody>
          <a:bodyPr>
            <a:normAutofit fontScale="90000"/>
          </a:bodyPr>
          <a:lstStyle/>
          <a:p>
            <a:pPr>
              <a:lnSpc>
                <a:spcPct val="120000"/>
              </a:lnSpc>
            </a:pPr>
            <a:r>
              <a:rPr lang="en-US" sz="4800" dirty="0" smtClean="0">
                <a:solidFill>
                  <a:schemeClr val="bg1"/>
                </a:solidFill>
                <a:latin typeface="Knockout-HTF31-JuniorMiddlewt"/>
                <a:cs typeface="Knockout-HTF31-JuniorMiddlewt"/>
              </a:rPr>
              <a:t>Community Resiliency Model Skill-Building</a:t>
            </a:r>
            <a:r>
              <a:rPr lang="en-US" dirty="0" smtClean="0">
                <a:solidFill>
                  <a:schemeClr val="bg1"/>
                </a:solidFill>
                <a:latin typeface="Knockout-HTF31-JuniorMiddlewt"/>
                <a:cs typeface="Knockout-HTF31-JuniorMiddlewt"/>
              </a:rPr>
              <a:t/>
            </a:r>
            <a:br>
              <a:rPr lang="en-US" dirty="0" smtClean="0">
                <a:solidFill>
                  <a:schemeClr val="bg1"/>
                </a:solidFill>
                <a:latin typeface="Knockout-HTF31-JuniorMiddlewt"/>
                <a:cs typeface="Knockout-HTF31-JuniorMiddlewt"/>
              </a:rPr>
            </a:br>
            <a:r>
              <a:rPr lang="en-US" sz="2200" dirty="0">
                <a:solidFill>
                  <a:schemeClr val="bg1"/>
                </a:solidFill>
                <a:latin typeface="Knockout-HTF31-JuniorMiddlewt"/>
                <a:cs typeface="Knockout-HTF31-JuniorMiddlewt"/>
              </a:rPr>
              <a:t/>
            </a:r>
            <a:br>
              <a:rPr lang="en-US" sz="2200" dirty="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endParaRPr lang="en-US" sz="2200" dirty="0">
              <a:solidFill>
                <a:schemeClr val="bg1"/>
              </a:solidFill>
              <a:latin typeface="Knockout-HTF31-JuniorMiddlewt"/>
              <a:cs typeface="Knockout-HTF31-JuniorMiddlewt"/>
            </a:endParaRPr>
          </a:p>
        </p:txBody>
      </p:sp>
    </p:spTree>
    <p:extLst>
      <p:ext uri="{BB962C8B-B14F-4D97-AF65-F5344CB8AC3E}">
        <p14:creationId xmlns:p14="http://schemas.microsoft.com/office/powerpoint/2010/main" val="2667090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Community Resiliency Model (CRM)</a:t>
            </a:r>
            <a:endParaRPr lang="en-US" sz="3200" dirty="0">
              <a:solidFill>
                <a:schemeClr val="tx1">
                  <a:lumMod val="65000"/>
                  <a:lumOff val="35000"/>
                </a:schemeClr>
              </a:solidFill>
              <a:latin typeface="Knockout-HTF31-JuniorMiddlewt"/>
              <a:cs typeface="Knockout-HTF31-JuniorMiddlewt"/>
            </a:endParaRPr>
          </a:p>
        </p:txBody>
      </p:sp>
      <p:pic>
        <p:nvPicPr>
          <p:cNvPr id="7" name="Picture 6" descr="CRM.jpg"/>
          <p:cNvPicPr>
            <a:picLocks noChangeAspect="1"/>
          </p:cNvPicPr>
          <p:nvPr/>
        </p:nvPicPr>
        <p:blipFill>
          <a:blip r:embed="rId3" cstate="print"/>
          <a:stretch>
            <a:fillRect/>
          </a:stretch>
        </p:blipFill>
        <p:spPr>
          <a:xfrm>
            <a:off x="2514600" y="1600200"/>
            <a:ext cx="3457491" cy="4508622"/>
          </a:xfrm>
          <a:prstGeom prst="rect">
            <a:avLst/>
          </a:prstGeom>
        </p:spPr>
      </p:pic>
    </p:spTree>
    <p:extLst>
      <p:ext uri="{BB962C8B-B14F-4D97-AF65-F5344CB8AC3E}">
        <p14:creationId xmlns:p14="http://schemas.microsoft.com/office/powerpoint/2010/main" val="3500371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553200"/>
          </a:xfrm>
          <a:prstGeom prst="rect">
            <a:avLst/>
          </a:prstGeom>
        </p:spPr>
      </p:pic>
      <p:sp>
        <p:nvSpPr>
          <p:cNvPr id="6" name="Title 1"/>
          <p:cNvSpPr>
            <a:spLocks noGrp="1"/>
          </p:cNvSpPr>
          <p:nvPr>
            <p:ph type="title"/>
          </p:nvPr>
        </p:nvSpPr>
        <p:spPr>
          <a:xfrm>
            <a:off x="1143000" y="304800"/>
            <a:ext cx="66294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Community Resiliency Model</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228600" y="1600200"/>
            <a:ext cx="8305800" cy="5484578"/>
          </a:xfrm>
          <a:prstGeom prst="rect">
            <a:avLst/>
          </a:prstGeom>
        </p:spPr>
        <p:txBody>
          <a:bodyPr wrap="square">
            <a:spAutoFit/>
          </a:bodyPr>
          <a:lstStyle/>
          <a:p>
            <a:pPr marL="231775" indent="-231775">
              <a:buFont typeface="Arial" pitchFamily="34" charset="0"/>
              <a:buChar char="•"/>
            </a:pPr>
            <a:r>
              <a:rPr lang="en-US" sz="2400" dirty="0" smtClean="0">
                <a:solidFill>
                  <a:srgbClr val="595959"/>
                </a:solidFill>
                <a:latin typeface="DIN-Regular"/>
                <a:cs typeface="DIN-Regular"/>
              </a:rPr>
              <a:t>Our response to trauma and stress impacts our nervous system.</a:t>
            </a:r>
          </a:p>
          <a:p>
            <a:pPr marL="231775" indent="-231775">
              <a:buFont typeface="Wingdings" pitchFamily="2" charset="2"/>
              <a:buChar char="v"/>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Stress and trauma symptoms are natural</a:t>
            </a:r>
          </a:p>
          <a:p>
            <a:pPr marL="231775" indent="-231775"/>
            <a:r>
              <a:rPr lang="en-US" sz="2400" dirty="0" smtClean="0">
                <a:solidFill>
                  <a:srgbClr val="595959"/>
                </a:solidFill>
                <a:latin typeface="DIN-Regular"/>
                <a:cs typeface="DIN-Regular"/>
              </a:rPr>
              <a:t>	biological reactions, </a:t>
            </a:r>
            <a:r>
              <a:rPr lang="en-US" sz="2400" b="1" i="1" dirty="0" smtClean="0">
                <a:solidFill>
                  <a:srgbClr val="595959"/>
                </a:solidFill>
                <a:latin typeface="DIN-Regular"/>
                <a:cs typeface="DIN-Regular"/>
              </a:rPr>
              <a:t>not</a:t>
            </a:r>
            <a:r>
              <a:rPr lang="en-US" sz="2400" dirty="0" smtClean="0">
                <a:solidFill>
                  <a:srgbClr val="595959"/>
                </a:solidFill>
                <a:latin typeface="DIN-Regular"/>
                <a:cs typeface="DIN-Regular"/>
              </a:rPr>
              <a:t> mental weakness.</a:t>
            </a:r>
          </a:p>
          <a:p>
            <a:pPr marL="231775" indent="-231775">
              <a:buFont typeface="Arial" pitchFamily="34" charset="0"/>
              <a:buChar char="•"/>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Observation of sensations and knowledge </a:t>
            </a:r>
          </a:p>
          <a:p>
            <a:pPr marL="231775" indent="-231775"/>
            <a:r>
              <a:rPr lang="en-US" sz="2400" dirty="0" smtClean="0">
                <a:solidFill>
                  <a:srgbClr val="595959"/>
                </a:solidFill>
                <a:latin typeface="DIN-Regular"/>
                <a:cs typeface="DIN-Regular"/>
              </a:rPr>
              <a:t>	of the nervous system improve self-regulation.  </a:t>
            </a:r>
          </a:p>
          <a:p>
            <a:pPr marL="231775" indent="-231775">
              <a:buFont typeface="Arial" pitchFamily="34" charset="0"/>
              <a:buChar char="•"/>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These skills help us come to center &amp; balance.</a:t>
            </a:r>
          </a:p>
          <a:p>
            <a:pPr marL="231775" indent="-231775">
              <a:buFont typeface="Arial" pitchFamily="34" charset="0"/>
              <a:buChar char="•"/>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By building our own resiliency, we are better able to model and teach our clients resiliency skills.</a:t>
            </a:r>
          </a:p>
          <a:p>
            <a:pPr marL="514350" indent="-514350"/>
            <a:r>
              <a:rPr lang="en-US" sz="2400" dirty="0" smtClean="0">
                <a:solidFill>
                  <a:srgbClr val="595959"/>
                </a:solidFill>
                <a:latin typeface="DIN-Regular"/>
                <a:cs typeface="DIN-Regular"/>
              </a:rPr>
              <a:t> </a:t>
            </a:r>
          </a:p>
          <a:p>
            <a:pPr>
              <a:lnSpc>
                <a:spcPct val="80000"/>
              </a:lnSpc>
            </a:pPr>
            <a:endParaRPr lang="en-US" dirty="0">
              <a:solidFill>
                <a:srgbClr val="595959"/>
              </a:solidFill>
              <a:latin typeface="DIN-Regular"/>
              <a:cs typeface="DIN-Regular"/>
            </a:endParaRPr>
          </a:p>
        </p:txBody>
      </p:sp>
      <p:pic>
        <p:nvPicPr>
          <p:cNvPr id="5" name="Picture 1" descr="C:\Users\dwilson.CCS.003\AppData\Local\Microsoft\Windows\Temporary Internet Files\Content.IE5\W9SVMN6D\MP900448334[1].jpg"/>
          <p:cNvPicPr>
            <a:picLocks noChangeAspect="1" noChangeArrowheads="1"/>
          </p:cNvPicPr>
          <p:nvPr/>
        </p:nvPicPr>
        <p:blipFill>
          <a:blip r:embed="rId3" cstate="print"/>
          <a:srcRect/>
          <a:stretch>
            <a:fillRect/>
          </a:stretch>
        </p:blipFill>
        <p:spPr bwMode="auto">
          <a:xfrm>
            <a:off x="6934200" y="2362200"/>
            <a:ext cx="2028410" cy="3048000"/>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0" y="457200"/>
            <a:ext cx="8991600" cy="6135780"/>
          </a:xfrm>
          <a:prstGeom prst="rect">
            <a:avLst/>
          </a:prstGeom>
          <a:noFill/>
          <a:ln w="9525">
            <a:noFill/>
            <a:miter lim="800000"/>
            <a:headEnd/>
            <a:tailEnd/>
          </a:ln>
        </p:spPr>
      </p:pic>
    </p:spTree>
    <p:extLst>
      <p:ext uri="{BB962C8B-B14F-4D97-AF65-F5344CB8AC3E}">
        <p14:creationId xmlns:p14="http://schemas.microsoft.com/office/powerpoint/2010/main" val="3500371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8305800" cy="313932"/>
          </a:xfrm>
          <a:prstGeom prst="rect">
            <a:avLst/>
          </a:prstGeom>
        </p:spPr>
        <p:txBody>
          <a:bodyPr wrap="square">
            <a:spAutoFit/>
          </a:bodyPr>
          <a:lstStyle/>
          <a:p>
            <a:pPr>
              <a:lnSpc>
                <a:spcPct val="80000"/>
              </a:lnSpc>
            </a:pPr>
            <a:endParaRPr lang="en-US" dirty="0">
              <a:solidFill>
                <a:srgbClr val="595959"/>
              </a:solidFill>
              <a:latin typeface="DIN-Regular"/>
              <a:cs typeface="DIN-Regular"/>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228600" y="457200"/>
            <a:ext cx="8557633" cy="6096000"/>
          </a:xfrm>
          <a:prstGeom prst="rect">
            <a:avLst/>
          </a:prstGeom>
          <a:noFill/>
          <a:ln w="9525">
            <a:noFill/>
            <a:miter lim="800000"/>
            <a:headEnd/>
            <a:tailEnd/>
          </a:ln>
        </p:spPr>
      </p:pic>
    </p:spTree>
    <p:extLst>
      <p:ext uri="{BB962C8B-B14F-4D97-AF65-F5344CB8AC3E}">
        <p14:creationId xmlns:p14="http://schemas.microsoft.com/office/powerpoint/2010/main" val="3500371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Why deepen our resilient zone?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1524000"/>
            <a:ext cx="8305800" cy="4524315"/>
          </a:xfrm>
          <a:prstGeom prst="rect">
            <a:avLst/>
          </a:prstGeom>
        </p:spPr>
        <p:txBody>
          <a:bodyPr wrap="square">
            <a:spAutoFit/>
          </a:bodyPr>
          <a:lstStyle/>
          <a:p>
            <a:pPr marL="231775" indent="-231775">
              <a:buFont typeface="Arial" pitchFamily="34" charset="0"/>
              <a:buChar char="•"/>
            </a:pPr>
            <a:r>
              <a:rPr lang="en-US" sz="2400" dirty="0" smtClean="0">
                <a:solidFill>
                  <a:srgbClr val="595959"/>
                </a:solidFill>
                <a:latin typeface="DIN-Regular"/>
                <a:cs typeface="DIN-Regular"/>
              </a:rPr>
              <a:t>In the resilient zone, we think more clearly, handle emotions better, and manage sensations inside our bodies.</a:t>
            </a:r>
          </a:p>
          <a:p>
            <a:pPr marL="231775" indent="-231775">
              <a:buFont typeface="Arial" pitchFamily="34" charset="0"/>
              <a:buChar char="•"/>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We can handle stress and stressful events with more tolerance.</a:t>
            </a:r>
          </a:p>
          <a:p>
            <a:pPr marL="231775" indent="-231775">
              <a:buFont typeface="Arial" pitchFamily="34" charset="0"/>
              <a:buChar char="•"/>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We can bounce back to our resilient zone and return to the normal rhythm and flow of our nervous system more easily.</a:t>
            </a:r>
          </a:p>
          <a:p>
            <a:pPr marL="231775" indent="-231775">
              <a:buFont typeface="Arial" pitchFamily="34" charset="0"/>
              <a:buChar char="•"/>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Bounce back to feel our “best self” more often.</a:t>
            </a:r>
          </a:p>
        </p:txBody>
      </p:sp>
      <p:pic>
        <p:nvPicPr>
          <p:cNvPr id="8" name="Picture 2" descr="C:\Users\dwilson.CCS.003\AppData\Local\Microsoft\Windows\Temporary Internet Files\Content.IE5\46LTBBOP\MP900422794[1].jpg"/>
          <p:cNvPicPr>
            <a:picLocks noChangeAspect="1" noChangeArrowheads="1"/>
          </p:cNvPicPr>
          <p:nvPr/>
        </p:nvPicPr>
        <p:blipFill>
          <a:blip r:embed="rId3" cstate="print"/>
          <a:srcRect/>
          <a:stretch>
            <a:fillRect/>
          </a:stretch>
        </p:blipFill>
        <p:spPr bwMode="auto">
          <a:xfrm rot="20692760">
            <a:off x="7395205" y="5110201"/>
            <a:ext cx="1388715" cy="13819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00371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533400"/>
            <a:ext cx="3124200" cy="6096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Resilient Zone</a:t>
            </a:r>
            <a:endParaRPr lang="en-US" sz="3200" dirty="0">
              <a:solidFill>
                <a:schemeClr val="tx1">
                  <a:lumMod val="65000"/>
                  <a:lumOff val="35000"/>
                </a:schemeClr>
              </a:solidFill>
              <a:latin typeface="Knockout-HTF31-JuniorMiddlewt"/>
              <a:cs typeface="Knockout-HTF31-JuniorMiddlewt"/>
            </a:endParaRPr>
          </a:p>
        </p:txBody>
      </p:sp>
      <p:pic>
        <p:nvPicPr>
          <p:cNvPr id="5" name="Picture 2"/>
          <p:cNvPicPr>
            <a:picLocks noGrp="1" noChangeAspect="1" noChangeArrowheads="1"/>
          </p:cNvPicPr>
          <p:nvPr>
            <p:ph idx="1"/>
          </p:nvPr>
        </p:nvPicPr>
        <p:blipFill>
          <a:blip r:embed="rId3" cstate="print"/>
          <a:srcRect/>
          <a:stretch>
            <a:fillRect/>
          </a:stretch>
        </p:blipFill>
        <p:spPr bwMode="auto">
          <a:xfrm>
            <a:off x="685799" y="1155542"/>
            <a:ext cx="7239001" cy="5472055"/>
          </a:xfrm>
          <a:prstGeom prst="rect">
            <a:avLst/>
          </a:prstGeom>
          <a:noFill/>
          <a:ln w="9525">
            <a:noFill/>
            <a:miter lim="800000"/>
            <a:headEnd/>
            <a:tailEnd/>
          </a:ln>
        </p:spPr>
      </p:pic>
    </p:spTree>
    <p:extLst>
      <p:ext uri="{BB962C8B-B14F-4D97-AF65-F5344CB8AC3E}">
        <p14:creationId xmlns:p14="http://schemas.microsoft.com/office/powerpoint/2010/main" val="350037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295400" y="533400"/>
            <a:ext cx="5486400" cy="6858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Mission, Vision &amp; Values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457200" y="1676400"/>
            <a:ext cx="8153400" cy="5059847"/>
          </a:xfrm>
          <a:prstGeom prst="rect">
            <a:avLst/>
          </a:prstGeom>
        </p:spPr>
        <p:txBody>
          <a:bodyPr wrap="square">
            <a:spAutoFit/>
          </a:bodyPr>
          <a:lstStyle/>
          <a:p>
            <a:pPr marL="176213"/>
            <a:r>
              <a:rPr lang="en-US" dirty="0" smtClean="0">
                <a:solidFill>
                  <a:srgbClr val="595959"/>
                </a:solidFill>
                <a:latin typeface="DIN-Regular"/>
                <a:cs typeface="DIN-Regular"/>
              </a:rPr>
              <a:t>One of the first agencies of its kind in the country, Peace Over Violence (POV) has been committed to social service, social change and social justice for 41 years. POV’s innovative programs are comprehensive and include Emergency, Intervention, Prevention, Education and Advocacy services.</a:t>
            </a:r>
          </a:p>
          <a:p>
            <a:endParaRPr lang="en-US" sz="1050" dirty="0" smtClean="0">
              <a:solidFill>
                <a:srgbClr val="595959"/>
              </a:solidFill>
              <a:latin typeface="DIN-Regular"/>
              <a:cs typeface="DIN-Regular"/>
            </a:endParaRPr>
          </a:p>
          <a:p>
            <a:endParaRPr lang="en-US" sz="1050" dirty="0" smtClean="0">
              <a:solidFill>
                <a:srgbClr val="595959"/>
              </a:solidFill>
              <a:latin typeface="DIN-Regular"/>
              <a:cs typeface="DIN-Regular"/>
            </a:endParaRPr>
          </a:p>
          <a:p>
            <a:pPr algn="ctr"/>
            <a:r>
              <a:rPr lang="en-US" b="1" dirty="0" smtClean="0">
                <a:solidFill>
                  <a:srgbClr val="595959"/>
                </a:solidFill>
                <a:latin typeface="DIN-Regular"/>
                <a:cs typeface="DIN-Regular"/>
              </a:rPr>
              <a:t>Mission </a:t>
            </a:r>
          </a:p>
          <a:p>
            <a:pPr algn="ctr"/>
            <a:r>
              <a:rPr lang="en-US" dirty="0" smtClean="0">
                <a:solidFill>
                  <a:srgbClr val="595959"/>
                </a:solidFill>
                <a:latin typeface="DIN-Regular"/>
                <a:cs typeface="DIN-Regular"/>
              </a:rPr>
              <a:t>Building healthy relationships, families and communities free from sexual, domestic and interpersonal violence.</a:t>
            </a:r>
          </a:p>
          <a:p>
            <a:endParaRPr lang="en-US" sz="1050" dirty="0" smtClean="0">
              <a:solidFill>
                <a:srgbClr val="595959"/>
              </a:solidFill>
              <a:latin typeface="DIN-Regular"/>
              <a:cs typeface="DIN-Regular"/>
            </a:endParaRPr>
          </a:p>
          <a:p>
            <a:endParaRPr lang="en-US" sz="1050" dirty="0" smtClean="0">
              <a:solidFill>
                <a:srgbClr val="595959"/>
              </a:solidFill>
              <a:latin typeface="DIN-Regular"/>
              <a:cs typeface="DIN-Regular"/>
            </a:endParaRPr>
          </a:p>
          <a:p>
            <a:pPr algn="ctr"/>
            <a:r>
              <a:rPr lang="en-US" b="1" dirty="0" smtClean="0">
                <a:solidFill>
                  <a:srgbClr val="595959"/>
                </a:solidFill>
                <a:latin typeface="DIN-Regular"/>
                <a:cs typeface="DIN-Regular"/>
              </a:rPr>
              <a:t>Vision </a:t>
            </a:r>
          </a:p>
          <a:p>
            <a:r>
              <a:rPr lang="en-US" dirty="0" smtClean="0">
                <a:solidFill>
                  <a:srgbClr val="595959"/>
                </a:solidFill>
                <a:latin typeface="DIN-Regular"/>
                <a:cs typeface="DIN-Regular"/>
              </a:rPr>
              <a:t>Our vision is a world without violence. Where no child is abused, no wife battered, no friend raped. A world without terror, without threats, without wounds from intentional actions. Where the strong provide for the vulnerable, where the vulnerable become empowered, where every kind of family is safe and secure, and girls and boys and women and men have a fair and equal chance at the pursuit of happiness in a tolerant and talented society.</a:t>
            </a: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descr="Peace Over Violenc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990600" cy="990600"/>
          </a:xfrm>
          <a:prstGeom prst="rect">
            <a:avLst/>
          </a:prstGeom>
          <a:noFill/>
          <a:ln>
            <a:noFill/>
          </a:ln>
          <a:effectLst>
            <a:outerShdw blurRad="50800" dist="50800" dir="5400000" algn="ctr" rotWithShape="0">
              <a:schemeClr val="tx2">
                <a:lumMod val="60000"/>
                <a:lumOff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71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Tracking</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609600" y="1676400"/>
            <a:ext cx="8001000" cy="4376583"/>
          </a:xfrm>
          <a:prstGeom prst="rect">
            <a:avLst/>
          </a:prstGeom>
        </p:spPr>
        <p:txBody>
          <a:bodyPr wrap="square">
            <a:spAutoFit/>
          </a:bodyPr>
          <a:lstStyle/>
          <a:p>
            <a:pPr marL="231775" indent="-231775">
              <a:buFont typeface="Arial" pitchFamily="34" charset="0"/>
              <a:buChar char="•"/>
            </a:pPr>
            <a:r>
              <a:rPr lang="en-US" sz="2400" dirty="0" smtClean="0">
                <a:solidFill>
                  <a:srgbClr val="595959"/>
                </a:solidFill>
                <a:latin typeface="DIN-Regular"/>
                <a:cs typeface="DIN-Regular"/>
              </a:rPr>
              <a:t>Body Sensing:  Recognizing and monitoring what is happening within our bodies as we experience a situation.</a:t>
            </a:r>
          </a:p>
          <a:p>
            <a:pPr>
              <a:buFont typeface="Arial" pitchFamily="34" charset="0"/>
              <a:buChar char="•"/>
            </a:pPr>
            <a:endParaRPr lang="en-US" sz="2400" dirty="0" smtClean="0">
              <a:solidFill>
                <a:srgbClr val="595959"/>
              </a:solidFill>
              <a:latin typeface="DIN-Regular"/>
              <a:cs typeface="DIN-Regular"/>
            </a:endParaRPr>
          </a:p>
          <a:p>
            <a:pPr>
              <a:buFont typeface="Arial" pitchFamily="34" charset="0"/>
              <a:buChar char="•"/>
            </a:pPr>
            <a:endParaRPr lang="en-US" sz="2400" dirty="0" smtClean="0">
              <a:solidFill>
                <a:srgbClr val="595959"/>
              </a:solidFill>
              <a:latin typeface="DIN-Regular"/>
              <a:cs typeface="DIN-Regular"/>
            </a:endParaRPr>
          </a:p>
          <a:p>
            <a:pPr>
              <a:buFont typeface="Arial" pitchFamily="34" charset="0"/>
              <a:buChar char="•"/>
            </a:pPr>
            <a:endParaRPr lang="en-US" sz="2400" dirty="0" smtClean="0">
              <a:solidFill>
                <a:srgbClr val="595959"/>
              </a:solidFill>
              <a:latin typeface="DIN-Regular"/>
              <a:cs typeface="DIN-Regular"/>
            </a:endParaRPr>
          </a:p>
          <a:p>
            <a:pPr marL="231775" indent="-231775">
              <a:buFont typeface="Arial" pitchFamily="34" charset="0"/>
              <a:buChar char="•"/>
            </a:pPr>
            <a:r>
              <a:rPr lang="en-US" sz="2400" dirty="0" smtClean="0">
                <a:solidFill>
                  <a:srgbClr val="595959"/>
                </a:solidFill>
                <a:latin typeface="DIN-Regular"/>
                <a:cs typeface="DIN-Regular"/>
              </a:rPr>
              <a:t>Work with </a:t>
            </a:r>
            <a:r>
              <a:rPr lang="en-US" sz="2400" b="1" dirty="0" smtClean="0">
                <a:solidFill>
                  <a:srgbClr val="C00000"/>
                </a:solidFill>
                <a:latin typeface="DIN-Regular"/>
                <a:cs typeface="DIN-Regular"/>
              </a:rPr>
              <a:t>BODY SENSATION</a:t>
            </a:r>
            <a:r>
              <a:rPr lang="en-US" sz="2400" dirty="0" smtClean="0">
                <a:solidFill>
                  <a:srgbClr val="595959"/>
                </a:solidFill>
                <a:latin typeface="DIN-Regular"/>
                <a:cs typeface="DIN-Regular"/>
              </a:rPr>
              <a:t>: Noticing heart rate, pace of breathing, muscle tension, pain, body temperature, energy flow, and the movement of sensations.</a:t>
            </a:r>
          </a:p>
          <a:p>
            <a:pPr marL="514350" indent="-514350">
              <a:buFont typeface="+mj-lt"/>
              <a:buAutoNum type="arabicPeriod"/>
            </a:pPr>
            <a:endParaRPr lang="en-US" sz="2400"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Learning a New Language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914400" y="1447800"/>
            <a:ext cx="7543800" cy="4708981"/>
          </a:xfrm>
          <a:prstGeom prst="rect">
            <a:avLst/>
          </a:prstGeom>
        </p:spPr>
        <p:txBody>
          <a:bodyPr wrap="square">
            <a:spAutoFit/>
          </a:bodyPr>
          <a:lstStyle/>
          <a:p>
            <a:pPr>
              <a:buNone/>
            </a:pPr>
            <a:r>
              <a:rPr lang="en-US" sz="2000" dirty="0" smtClean="0">
                <a:solidFill>
                  <a:srgbClr val="595959"/>
                </a:solidFill>
                <a:latin typeface="DIN-Regular"/>
                <a:cs typeface="DIN-Regular"/>
              </a:rPr>
              <a:t>Focus is on sensations within the body. </a:t>
            </a:r>
          </a:p>
          <a:p>
            <a:pPr>
              <a:buNone/>
            </a:pPr>
            <a:endParaRPr lang="en-US" sz="2000" dirty="0" smtClean="0">
              <a:solidFill>
                <a:srgbClr val="595959"/>
              </a:solidFill>
              <a:latin typeface="DIN-Regular"/>
              <a:cs typeface="DIN-Regular"/>
            </a:endParaRPr>
          </a:p>
          <a:p>
            <a:pPr lvl="3"/>
            <a:r>
              <a:rPr lang="en-US" sz="2000" u="sng" dirty="0" smtClean="0">
                <a:solidFill>
                  <a:srgbClr val="595959"/>
                </a:solidFill>
                <a:latin typeface="DIN-Regular"/>
                <a:cs typeface="DIN-Regular"/>
              </a:rPr>
              <a:t>Not</a:t>
            </a:r>
            <a:r>
              <a:rPr lang="en-US" sz="2000" dirty="0" smtClean="0">
                <a:solidFill>
                  <a:srgbClr val="595959"/>
                </a:solidFill>
                <a:latin typeface="DIN-Regular"/>
                <a:cs typeface="DIN-Regular"/>
              </a:rPr>
              <a:t> - How are you feeling?   </a:t>
            </a:r>
          </a:p>
          <a:p>
            <a:pPr lvl="3"/>
            <a:r>
              <a:rPr lang="en-US" sz="2000" u="sng" dirty="0" smtClean="0">
                <a:solidFill>
                  <a:srgbClr val="595959"/>
                </a:solidFill>
                <a:latin typeface="DIN-Regular"/>
                <a:cs typeface="DIN-Regular"/>
              </a:rPr>
              <a:t>Not</a:t>
            </a:r>
            <a:r>
              <a:rPr lang="en-US" sz="2000" dirty="0" smtClean="0">
                <a:solidFill>
                  <a:srgbClr val="595959"/>
                </a:solidFill>
                <a:latin typeface="DIN-Regular"/>
                <a:cs typeface="DIN-Regular"/>
              </a:rPr>
              <a:t> </a:t>
            </a:r>
            <a:r>
              <a:rPr lang="en-US" sz="2000" dirty="0">
                <a:solidFill>
                  <a:srgbClr val="595959"/>
                </a:solidFill>
                <a:latin typeface="DIN-Regular"/>
                <a:cs typeface="DIN-Regular"/>
              </a:rPr>
              <a:t>- </a:t>
            </a:r>
            <a:r>
              <a:rPr lang="en-US" sz="2000" dirty="0" smtClean="0">
                <a:solidFill>
                  <a:srgbClr val="595959"/>
                </a:solidFill>
                <a:latin typeface="DIN-Regular"/>
                <a:cs typeface="DIN-Regular"/>
              </a:rPr>
              <a:t>Description or telling the story. </a:t>
            </a:r>
          </a:p>
          <a:p>
            <a:pPr lvl="3"/>
            <a:r>
              <a:rPr lang="en-US" sz="2000" u="sng" dirty="0" smtClean="0">
                <a:solidFill>
                  <a:srgbClr val="595959"/>
                </a:solidFill>
                <a:latin typeface="DIN-Regular"/>
                <a:cs typeface="DIN-Regular"/>
              </a:rPr>
              <a:t>Not </a:t>
            </a:r>
            <a:r>
              <a:rPr lang="en-US" sz="2000" dirty="0" smtClean="0">
                <a:solidFill>
                  <a:srgbClr val="595959"/>
                </a:solidFill>
                <a:latin typeface="DIN-Regular"/>
                <a:cs typeface="DIN-Regular"/>
              </a:rPr>
              <a:t>- Interpretation or blame or meaning.</a:t>
            </a:r>
          </a:p>
          <a:p>
            <a:endParaRPr lang="en-US" sz="2000" dirty="0" smtClean="0">
              <a:solidFill>
                <a:srgbClr val="595959"/>
              </a:solidFill>
              <a:latin typeface="DIN-Regular"/>
              <a:cs typeface="DIN-Regular"/>
            </a:endParaRPr>
          </a:p>
          <a:p>
            <a:r>
              <a:rPr lang="en-US" sz="2000" dirty="0" smtClean="0">
                <a:solidFill>
                  <a:srgbClr val="595959"/>
                </a:solidFill>
                <a:latin typeface="DIN-Regular"/>
                <a:cs typeface="DIN-Regular"/>
              </a:rPr>
              <a:t>What are you sensing on the </a:t>
            </a:r>
            <a:r>
              <a:rPr lang="en-US" sz="2000" i="1" dirty="0" smtClean="0">
                <a:solidFill>
                  <a:srgbClr val="595959"/>
                </a:solidFill>
                <a:latin typeface="DIN-Regular"/>
                <a:cs typeface="DIN-Regular"/>
              </a:rPr>
              <a:t>inside</a:t>
            </a:r>
            <a:r>
              <a:rPr lang="en-US" sz="2000" dirty="0" smtClean="0">
                <a:solidFill>
                  <a:srgbClr val="595959"/>
                </a:solidFill>
                <a:latin typeface="DIN-Regular"/>
                <a:cs typeface="DIN-Regular"/>
              </a:rPr>
              <a:t>?  </a:t>
            </a:r>
          </a:p>
          <a:p>
            <a:endParaRPr lang="en-US" sz="2000" dirty="0" smtClean="0">
              <a:solidFill>
                <a:srgbClr val="595959"/>
              </a:solidFill>
              <a:latin typeface="DIN-Regular"/>
              <a:cs typeface="DIN-Regular"/>
            </a:endParaRPr>
          </a:p>
          <a:p>
            <a:r>
              <a:rPr lang="en-US" sz="2000" i="1" dirty="0" smtClean="0">
                <a:solidFill>
                  <a:srgbClr val="595959"/>
                </a:solidFill>
                <a:latin typeface="DIN-Regular"/>
                <a:cs typeface="DIN-Regular"/>
              </a:rPr>
              <a:t>Where</a:t>
            </a:r>
            <a:r>
              <a:rPr lang="en-US" sz="2000" dirty="0" smtClean="0">
                <a:solidFill>
                  <a:srgbClr val="595959"/>
                </a:solidFill>
                <a:latin typeface="DIN-Regular"/>
                <a:cs typeface="DIN-Regular"/>
              </a:rPr>
              <a:t> are you sensing it?</a:t>
            </a:r>
          </a:p>
          <a:p>
            <a:endParaRPr lang="en-US" sz="2000" dirty="0" smtClean="0">
              <a:solidFill>
                <a:srgbClr val="595959"/>
              </a:solidFill>
              <a:latin typeface="DIN-Regular"/>
              <a:cs typeface="DIN-Regular"/>
            </a:endParaRPr>
          </a:p>
          <a:p>
            <a:r>
              <a:rPr lang="en-US" sz="2000" dirty="0" smtClean="0">
                <a:solidFill>
                  <a:srgbClr val="595959"/>
                </a:solidFill>
                <a:latin typeface="DIN-Regular"/>
                <a:cs typeface="DIN-Regular"/>
              </a:rPr>
              <a:t>Re-directing: </a:t>
            </a:r>
          </a:p>
          <a:p>
            <a:pPr>
              <a:buNone/>
            </a:pPr>
            <a:r>
              <a:rPr lang="en-US" sz="2000" dirty="0" smtClean="0">
                <a:solidFill>
                  <a:srgbClr val="595959"/>
                </a:solidFill>
                <a:latin typeface="DIN-Regular"/>
                <a:cs typeface="DIN-Regular"/>
              </a:rPr>
              <a:t>	When a person responds with “I feel excited” you can ask 	“where in your body do you sense that excitement?”. </a:t>
            </a:r>
          </a:p>
          <a:p>
            <a:pPr>
              <a:buNone/>
            </a:pPr>
            <a:endParaRPr lang="en-US" sz="2000" dirty="0" smtClean="0">
              <a:solidFill>
                <a:srgbClr val="595959"/>
              </a:solidFill>
              <a:latin typeface="DIN-Regular"/>
              <a:cs typeface="DIN-Regular"/>
            </a:endParaRPr>
          </a:p>
          <a:p>
            <a:pPr>
              <a:buNone/>
            </a:pPr>
            <a:endParaRPr lang="en-US" sz="2000" dirty="0" smtClean="0">
              <a:solidFill>
                <a:srgbClr val="595959"/>
              </a:solidFill>
              <a:latin typeface="DIN-Regular"/>
              <a:cs typeface="DIN-Regular"/>
            </a:endParaRPr>
          </a:p>
        </p:txBody>
      </p:sp>
      <p:pic>
        <p:nvPicPr>
          <p:cNvPr id="5" name="Picture 2" descr="C:\Users\dwilson.CCS.003\AppData\Local\Microsoft\Windows\Temporary Internet Files\Content.IE5\OUW5XSUH\MP900177811[1].jpg"/>
          <p:cNvPicPr>
            <a:picLocks noChangeAspect="1" noChangeArrowheads="1"/>
          </p:cNvPicPr>
          <p:nvPr/>
        </p:nvPicPr>
        <p:blipFill>
          <a:blip r:embed="rId3" cstate="print"/>
          <a:srcRect/>
          <a:stretch>
            <a:fillRect/>
          </a:stretch>
        </p:blipFill>
        <p:spPr bwMode="auto">
          <a:xfrm>
            <a:off x="7162800" y="304800"/>
            <a:ext cx="1676400"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914400" y="5791200"/>
            <a:ext cx="4258602" cy="369332"/>
          </a:xfrm>
          <a:prstGeom prst="rect">
            <a:avLst/>
          </a:prstGeom>
        </p:spPr>
        <p:txBody>
          <a:bodyPr wrap="none">
            <a:spAutoFit/>
          </a:bodyPr>
          <a:lstStyle/>
          <a:p>
            <a:pPr>
              <a:buNone/>
            </a:pPr>
            <a:r>
              <a:rPr lang="en-US" dirty="0" smtClean="0">
                <a:solidFill>
                  <a:srgbClr val="595959"/>
                </a:solidFill>
                <a:latin typeface="DIN-Regular"/>
                <a:cs typeface="DIN-Regular"/>
              </a:rPr>
              <a:t>HANDOUT: The Language of Sensation</a:t>
            </a:r>
          </a:p>
        </p:txBody>
      </p:sp>
    </p:spTree>
    <p:extLst>
      <p:ext uri="{BB962C8B-B14F-4D97-AF65-F5344CB8AC3E}">
        <p14:creationId xmlns:p14="http://schemas.microsoft.com/office/powerpoint/2010/main" val="3500371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54102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   Tracking Skills Practice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04800" y="1676400"/>
            <a:ext cx="8305800" cy="4031873"/>
          </a:xfrm>
          <a:prstGeom prst="rect">
            <a:avLst/>
          </a:prstGeom>
        </p:spPr>
        <p:txBody>
          <a:bodyPr wrap="square">
            <a:spAutoFit/>
          </a:bodyPr>
          <a:lstStyle/>
          <a:p>
            <a:pPr marL="231775" indent="-231775"/>
            <a:r>
              <a:rPr lang="en-US" sz="2200" dirty="0" smtClean="0">
                <a:latin typeface="DIN-Regular"/>
                <a:cs typeface="DIN-Regular"/>
              </a:rPr>
              <a:t>As you view the following slides, answer the following questions:</a:t>
            </a:r>
          </a:p>
          <a:p>
            <a:pPr marL="231775" indent="-231775"/>
            <a:endParaRPr lang="en-US" sz="2400" dirty="0" smtClean="0">
              <a:latin typeface="DIN-Regular"/>
              <a:cs typeface="DIN-Regular"/>
            </a:endParaRPr>
          </a:p>
          <a:p>
            <a:pPr marL="682625" indent="-231775">
              <a:buFont typeface="Arial" pitchFamily="34" charset="0"/>
              <a:buChar char="•"/>
            </a:pPr>
            <a:r>
              <a:rPr lang="en-US" sz="2400" dirty="0" smtClean="0">
                <a:latin typeface="DIN-Regular"/>
                <a:cs typeface="DIN-Regular"/>
              </a:rPr>
              <a:t>What are you sensing or noticing on the inside?</a:t>
            </a:r>
          </a:p>
          <a:p>
            <a:pPr marL="682625" indent="-231775"/>
            <a:endParaRPr lang="en-US" sz="2400" dirty="0" smtClean="0">
              <a:latin typeface="DIN-Regular"/>
              <a:cs typeface="DIN-Regular"/>
            </a:endParaRPr>
          </a:p>
          <a:p>
            <a:pPr marL="682625" indent="-231775">
              <a:buFont typeface="Arial" pitchFamily="34" charset="0"/>
              <a:buChar char="•"/>
            </a:pPr>
            <a:r>
              <a:rPr lang="en-US" sz="2400" dirty="0" smtClean="0">
                <a:latin typeface="DIN-Regular"/>
                <a:cs typeface="DIN-Regular"/>
              </a:rPr>
              <a:t>What do you notice about your breathing, heart rate, temperature?</a:t>
            </a:r>
          </a:p>
          <a:p>
            <a:pPr marL="682625" indent="-231775">
              <a:buFont typeface="Arial" pitchFamily="34" charset="0"/>
              <a:buChar char="•"/>
            </a:pPr>
            <a:endParaRPr lang="en-US" sz="2400" dirty="0" smtClean="0">
              <a:latin typeface="DIN-Regular"/>
              <a:cs typeface="DIN-Regular"/>
            </a:endParaRPr>
          </a:p>
          <a:p>
            <a:pPr marL="682625" indent="-231775">
              <a:buFont typeface="Arial" pitchFamily="34" charset="0"/>
              <a:buChar char="•"/>
            </a:pPr>
            <a:r>
              <a:rPr lang="en-US" sz="2400" dirty="0" smtClean="0">
                <a:latin typeface="DIN-Regular"/>
                <a:cs typeface="DIN-Regular"/>
              </a:rPr>
              <a:t> Are any of the sensations changing?</a:t>
            </a:r>
          </a:p>
          <a:p>
            <a:pPr marL="682625" indent="-231775"/>
            <a:endParaRPr lang="en-US" sz="2400" dirty="0" smtClean="0">
              <a:latin typeface="DIN-Regular"/>
              <a:cs typeface="DIN-Regular"/>
            </a:endParaRPr>
          </a:p>
          <a:p>
            <a:pPr marL="682625" indent="-231775">
              <a:buFont typeface="Arial" pitchFamily="34" charset="0"/>
              <a:buChar char="•"/>
            </a:pPr>
            <a:r>
              <a:rPr lang="en-US" sz="2400" dirty="0" smtClean="0">
                <a:latin typeface="DIN-Regular"/>
                <a:cs typeface="DIN-Regular"/>
              </a:rPr>
              <a:t>Is the sensation, pleasant, neutral, or unpleasant?</a:t>
            </a:r>
          </a:p>
          <a:p>
            <a:pPr marL="514350" indent="-514350">
              <a:buFont typeface="+mj-lt"/>
              <a:buAutoNum type="arabicPeriod"/>
            </a:pPr>
            <a:endParaRPr lang="en-US" dirty="0">
              <a:solidFill>
                <a:srgbClr val="595959"/>
              </a:solidFill>
              <a:latin typeface="DIN-Regular"/>
              <a:cs typeface="DIN-Regular"/>
            </a:endParaRPr>
          </a:p>
        </p:txBody>
      </p:sp>
      <p:pic>
        <p:nvPicPr>
          <p:cNvPr id="7" name="Picture 2" descr="C:\Users\dwilson.CCS.003\AppData\Local\Microsoft\Windows\Temporary Internet Files\Content.IE5\FL0CK49K\MP900439265[1].jpg"/>
          <p:cNvPicPr>
            <a:picLocks noChangeAspect="1" noChangeArrowheads="1"/>
          </p:cNvPicPr>
          <p:nvPr/>
        </p:nvPicPr>
        <p:blipFill>
          <a:blip r:embed="rId3" cstate="print"/>
          <a:srcRect/>
          <a:stretch>
            <a:fillRect/>
          </a:stretch>
        </p:blipFill>
        <p:spPr bwMode="auto">
          <a:xfrm>
            <a:off x="6934200" y="381000"/>
            <a:ext cx="1524000" cy="1143726"/>
          </a:xfrm>
          <a:prstGeom prst="rect">
            <a:avLst/>
          </a:prstGeom>
          <a:noFill/>
        </p:spPr>
      </p:pic>
    </p:spTree>
    <p:extLst>
      <p:ext uri="{BB962C8B-B14F-4D97-AF65-F5344CB8AC3E}">
        <p14:creationId xmlns:p14="http://schemas.microsoft.com/office/powerpoint/2010/main" val="3500371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30"/>
            <a:ext cx="9155376" cy="6863730"/>
          </a:xfrm>
          <a:prstGeom prst="rect">
            <a:avLst/>
          </a:prstGeom>
          <a:solidFill>
            <a:srgbClr val="95D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762000" y="0"/>
            <a:ext cx="7772400" cy="2743199"/>
          </a:xfrm>
        </p:spPr>
        <p:txBody>
          <a:bodyPr>
            <a:normAutofit/>
          </a:bodyPr>
          <a:lstStyle/>
          <a:p>
            <a:pPr>
              <a:lnSpc>
                <a:spcPct val="120000"/>
              </a:lnSpc>
            </a:pPr>
            <a:r>
              <a:rPr lang="en-US" dirty="0" smtClean="0">
                <a:solidFill>
                  <a:schemeClr val="bg1"/>
                </a:solidFill>
                <a:latin typeface="Knockout-HTF31-JuniorMiddlewt"/>
                <a:cs typeface="Knockout-HTF31-JuniorMiddlewt"/>
              </a:rPr>
              <a:t/>
            </a:r>
            <a:br>
              <a:rPr lang="en-US" dirty="0" smtClean="0">
                <a:solidFill>
                  <a:schemeClr val="bg1"/>
                </a:solidFill>
                <a:latin typeface="Knockout-HTF31-JuniorMiddlewt"/>
                <a:cs typeface="Knockout-HTF31-JuniorMiddlewt"/>
              </a:rPr>
            </a:br>
            <a:r>
              <a:rPr lang="en-US" sz="2200" dirty="0">
                <a:solidFill>
                  <a:schemeClr val="bg1"/>
                </a:solidFill>
                <a:latin typeface="Knockout-HTF31-JuniorMiddlewt"/>
                <a:cs typeface="Knockout-HTF31-JuniorMiddlewt"/>
              </a:rPr>
              <a:t/>
            </a:r>
            <a:br>
              <a:rPr lang="en-US" sz="2200" dirty="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endParaRPr lang="en-US" sz="2200" dirty="0">
              <a:solidFill>
                <a:schemeClr val="bg1"/>
              </a:solidFill>
              <a:latin typeface="Knockout-HTF31-JuniorMiddlewt"/>
              <a:cs typeface="Knockout-HTF31-JuniorMiddlewt"/>
            </a:endParaRPr>
          </a:p>
        </p:txBody>
      </p:sp>
      <p:pic>
        <p:nvPicPr>
          <p:cNvPr id="4" name="Picture 2" descr="C:\Users\cpowell.CCS.006\Pictures\Fauxhawk2.jpg"/>
          <p:cNvPicPr>
            <a:picLocks noChangeAspect="1" noChangeArrowheads="1"/>
          </p:cNvPicPr>
          <p:nvPr/>
        </p:nvPicPr>
        <p:blipFill>
          <a:blip r:embed="rId2" cstate="print"/>
          <a:srcRect t="4532" b="19338"/>
          <a:stretch>
            <a:fillRect/>
          </a:stretch>
        </p:blipFill>
        <p:spPr bwMode="auto">
          <a:xfrm>
            <a:off x="1219200" y="0"/>
            <a:ext cx="6858000" cy="6858000"/>
          </a:xfrm>
          <a:prstGeom prst="rect">
            <a:avLst/>
          </a:prstGeom>
          <a:noFill/>
        </p:spPr>
      </p:pic>
    </p:spTree>
    <p:extLst>
      <p:ext uri="{BB962C8B-B14F-4D97-AF65-F5344CB8AC3E}">
        <p14:creationId xmlns:p14="http://schemas.microsoft.com/office/powerpoint/2010/main" val="2667090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30"/>
            <a:ext cx="9155376" cy="6863730"/>
          </a:xfrm>
          <a:prstGeom prst="rect">
            <a:avLst/>
          </a:prstGeom>
          <a:solidFill>
            <a:srgbClr val="95D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ctrTitle"/>
          </p:nvPr>
        </p:nvSpPr>
        <p:spPr>
          <a:xfrm>
            <a:off x="762000" y="0"/>
            <a:ext cx="7772400" cy="2743199"/>
          </a:xfrm>
        </p:spPr>
        <p:txBody>
          <a:bodyPr>
            <a:normAutofit/>
          </a:bodyPr>
          <a:lstStyle/>
          <a:p>
            <a:pPr>
              <a:lnSpc>
                <a:spcPct val="120000"/>
              </a:lnSpc>
            </a:pPr>
            <a:r>
              <a:rPr lang="en-US" dirty="0" smtClean="0">
                <a:solidFill>
                  <a:schemeClr val="bg1"/>
                </a:solidFill>
                <a:latin typeface="Knockout-HTF31-JuniorMiddlewt"/>
                <a:cs typeface="Knockout-HTF31-JuniorMiddlewt"/>
              </a:rPr>
              <a:t/>
            </a:r>
            <a:br>
              <a:rPr lang="en-US" dirty="0" smtClean="0">
                <a:solidFill>
                  <a:schemeClr val="bg1"/>
                </a:solidFill>
                <a:latin typeface="Knockout-HTF31-JuniorMiddlewt"/>
                <a:cs typeface="Knockout-HTF31-JuniorMiddlewt"/>
              </a:rPr>
            </a:br>
            <a:r>
              <a:rPr lang="en-US" sz="2200" dirty="0">
                <a:solidFill>
                  <a:schemeClr val="bg1"/>
                </a:solidFill>
                <a:latin typeface="Knockout-HTF31-JuniorMiddlewt"/>
                <a:cs typeface="Knockout-HTF31-JuniorMiddlewt"/>
              </a:rPr>
              <a:t/>
            </a:r>
            <a:br>
              <a:rPr lang="en-US" sz="2200" dirty="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r>
              <a:rPr lang="en-US" sz="2200" dirty="0" smtClean="0">
                <a:solidFill>
                  <a:schemeClr val="bg1"/>
                </a:solidFill>
                <a:latin typeface="Knockout-HTF31-JuniorMiddlewt"/>
                <a:cs typeface="Knockout-HTF31-JuniorMiddlewt"/>
              </a:rPr>
              <a:t/>
            </a:r>
            <a:br>
              <a:rPr lang="en-US" sz="2200" dirty="0" smtClean="0">
                <a:solidFill>
                  <a:schemeClr val="bg1"/>
                </a:solidFill>
                <a:latin typeface="Knockout-HTF31-JuniorMiddlewt"/>
                <a:cs typeface="Knockout-HTF31-JuniorMiddlewt"/>
              </a:rPr>
            </a:br>
            <a:endParaRPr lang="en-US" sz="2200" dirty="0">
              <a:solidFill>
                <a:schemeClr val="bg1"/>
              </a:solidFill>
              <a:latin typeface="Knockout-HTF31-JuniorMiddlewt"/>
              <a:cs typeface="Knockout-HTF31-JuniorMiddlewt"/>
            </a:endParaRPr>
          </a:p>
        </p:txBody>
      </p:sp>
      <p:pic>
        <p:nvPicPr>
          <p:cNvPr id="9" name="Picture 2" descr="C:\Users\cpowell.CCS.006\Pictures\CIMG0335.JPG"/>
          <p:cNvPicPr>
            <a:picLocks noChangeAspect="1" noChangeArrowheads="1"/>
          </p:cNvPicPr>
          <p:nvPr/>
        </p:nvPicPr>
        <p:blipFill>
          <a:blip r:embed="rId2" cstate="print"/>
          <a:srcRect/>
          <a:stretch>
            <a:fillRect/>
          </a:stretch>
        </p:blipFill>
        <p:spPr bwMode="auto">
          <a:xfrm>
            <a:off x="1866900" y="274320"/>
            <a:ext cx="5295900" cy="6355080"/>
          </a:xfrm>
          <a:prstGeom prst="rect">
            <a:avLst/>
          </a:prstGeom>
          <a:noFill/>
        </p:spPr>
      </p:pic>
    </p:spTree>
    <p:extLst>
      <p:ext uri="{BB962C8B-B14F-4D97-AF65-F5344CB8AC3E}">
        <p14:creationId xmlns:p14="http://schemas.microsoft.com/office/powerpoint/2010/main" val="2667090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4038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Resourcing</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838200" y="2971800"/>
            <a:ext cx="8305800" cy="1938992"/>
          </a:xfrm>
          <a:prstGeom prst="rect">
            <a:avLst/>
          </a:prstGeom>
        </p:spPr>
        <p:txBody>
          <a:bodyPr wrap="square">
            <a:spAutoFit/>
          </a:bodyPr>
          <a:lstStyle/>
          <a:p>
            <a:pPr>
              <a:buNone/>
            </a:pPr>
            <a:r>
              <a:rPr lang="en-US" sz="2400" dirty="0" smtClean="0">
                <a:solidFill>
                  <a:srgbClr val="595959"/>
                </a:solidFill>
                <a:latin typeface="DIN-Regular"/>
                <a:cs typeface="DIN-Regular"/>
              </a:rPr>
              <a:t>Using positive things in your life to bring balance </a:t>
            </a:r>
          </a:p>
          <a:p>
            <a:pPr>
              <a:buNone/>
            </a:pPr>
            <a:r>
              <a:rPr lang="en-US" sz="2400" dirty="0" smtClean="0">
                <a:solidFill>
                  <a:srgbClr val="595959"/>
                </a:solidFill>
                <a:latin typeface="DIN-Regular"/>
                <a:cs typeface="DIN-Regular"/>
              </a:rPr>
              <a:t>	back to the nervous system.</a:t>
            </a:r>
          </a:p>
          <a:p>
            <a:pPr>
              <a:buNone/>
            </a:pPr>
            <a:endParaRPr lang="en-US" sz="2400" dirty="0" smtClean="0">
              <a:solidFill>
                <a:srgbClr val="595959"/>
              </a:solidFill>
              <a:latin typeface="DIN-Regular"/>
              <a:cs typeface="DIN-Regular"/>
            </a:endParaRPr>
          </a:p>
          <a:p>
            <a:pPr>
              <a:buNone/>
            </a:pPr>
            <a:endParaRPr lang="en-US" sz="2400" dirty="0" smtClean="0">
              <a:solidFill>
                <a:srgbClr val="595959"/>
              </a:solidFill>
              <a:latin typeface="DIN-Regular"/>
              <a:cs typeface="DIN-Regular"/>
            </a:endParaRPr>
          </a:p>
          <a:p>
            <a:pPr>
              <a:buNone/>
            </a:pPr>
            <a:r>
              <a:rPr lang="en-US" sz="2400" dirty="0" smtClean="0">
                <a:solidFill>
                  <a:srgbClr val="595959"/>
                </a:solidFill>
                <a:latin typeface="DIN-Regular"/>
                <a:cs typeface="DIN-Regular"/>
              </a:rPr>
              <a:t> </a:t>
            </a:r>
            <a:endParaRPr lang="en-US" dirty="0">
              <a:solidFill>
                <a:srgbClr val="595959"/>
              </a:solidFill>
              <a:latin typeface="DIN-Regular"/>
              <a:cs typeface="DIN-Regular"/>
            </a:endParaRPr>
          </a:p>
        </p:txBody>
      </p:sp>
      <p:pic>
        <p:nvPicPr>
          <p:cNvPr id="5" name="Picture 2" descr="C:\Users\dwilson.CCS.003\AppData\Local\Microsoft\Windows\Temporary Internet Files\Content.IE5\FL0CK49K\MP900431203[1].jpg"/>
          <p:cNvPicPr>
            <a:picLocks noChangeAspect="1" noChangeArrowheads="1"/>
          </p:cNvPicPr>
          <p:nvPr/>
        </p:nvPicPr>
        <p:blipFill>
          <a:blip r:embed="rId3" cstate="print"/>
          <a:srcRect/>
          <a:stretch>
            <a:fillRect/>
          </a:stretch>
        </p:blipFill>
        <p:spPr bwMode="auto">
          <a:xfrm>
            <a:off x="6858000" y="228600"/>
            <a:ext cx="1905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0371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4038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Internal Resources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685800" y="1600201"/>
            <a:ext cx="7315200" cy="3070071"/>
          </a:xfrm>
          <a:prstGeom prst="rect">
            <a:avLst/>
          </a:prstGeom>
        </p:spPr>
        <p:txBody>
          <a:bodyPr wrap="square">
            <a:spAutoFit/>
          </a:bodyPr>
          <a:lstStyle/>
          <a:p>
            <a:pPr>
              <a:buNone/>
            </a:pPr>
            <a:endParaRPr lang="en-US" sz="1050" dirty="0" smtClean="0">
              <a:solidFill>
                <a:srgbClr val="595959"/>
              </a:solidFill>
              <a:latin typeface="DIN-Regular"/>
              <a:cs typeface="DIN-Regular"/>
            </a:endParaRPr>
          </a:p>
          <a:p>
            <a:pPr marL="0" lvl="1"/>
            <a:r>
              <a:rPr lang="en-US" sz="2400" dirty="0" smtClean="0">
                <a:solidFill>
                  <a:srgbClr val="595959"/>
                </a:solidFill>
                <a:latin typeface="DIN-Regular"/>
                <a:cs typeface="DIN-Regular"/>
              </a:rPr>
              <a:t>-- What gives you joy or brings you strength?</a:t>
            </a:r>
          </a:p>
          <a:p>
            <a:pPr lvl="1">
              <a:buNone/>
            </a:pPr>
            <a:endParaRPr lang="en-US" sz="2400" dirty="0" smtClean="0">
              <a:solidFill>
                <a:srgbClr val="595959"/>
              </a:solidFill>
              <a:latin typeface="DIN-Regular"/>
              <a:cs typeface="DIN-Regular"/>
            </a:endParaRPr>
          </a:p>
          <a:p>
            <a:pPr marL="1714500" lvl="2" indent="-1195388"/>
            <a:r>
              <a:rPr lang="en-US" sz="2400" b="1" dirty="0" smtClean="0">
                <a:solidFill>
                  <a:srgbClr val="595959"/>
                </a:solidFill>
                <a:latin typeface="DIN-Regular"/>
                <a:cs typeface="DIN-Regular"/>
              </a:rPr>
              <a:t>Values</a:t>
            </a:r>
            <a:r>
              <a:rPr lang="en-US" sz="2400" dirty="0" smtClean="0">
                <a:solidFill>
                  <a:srgbClr val="595959"/>
                </a:solidFill>
                <a:latin typeface="DIN-Regular"/>
                <a:cs typeface="DIN-Regular"/>
              </a:rPr>
              <a:t>:  kindness, compassion, humor,  faith</a:t>
            </a:r>
          </a:p>
          <a:p>
            <a:pPr marL="1714500" lvl="2" indent="-1195388"/>
            <a:endParaRPr lang="en-US" sz="1050" dirty="0" smtClean="0">
              <a:solidFill>
                <a:srgbClr val="595959"/>
              </a:solidFill>
              <a:latin typeface="DIN-Regular"/>
              <a:cs typeface="DIN-Regular"/>
            </a:endParaRPr>
          </a:p>
          <a:p>
            <a:pPr marL="1714500" lvl="2" indent="-1195388"/>
            <a:endParaRPr lang="en-US" sz="1050" b="1" dirty="0" smtClean="0">
              <a:solidFill>
                <a:srgbClr val="595959"/>
              </a:solidFill>
              <a:latin typeface="DIN-Regular"/>
              <a:cs typeface="DIN-Regular"/>
            </a:endParaRPr>
          </a:p>
          <a:p>
            <a:pPr marL="1714500" lvl="2" indent="-1195388"/>
            <a:r>
              <a:rPr lang="en-US" sz="2400" b="1" dirty="0" smtClean="0">
                <a:solidFill>
                  <a:srgbClr val="595959"/>
                </a:solidFill>
                <a:latin typeface="DIN-Regular"/>
                <a:cs typeface="DIN-Regular"/>
              </a:rPr>
              <a:t>Characteristics</a:t>
            </a:r>
            <a:r>
              <a:rPr lang="en-US" sz="2400" dirty="0" smtClean="0">
                <a:solidFill>
                  <a:srgbClr val="595959"/>
                </a:solidFill>
                <a:latin typeface="DIN-Regular"/>
                <a:cs typeface="DIN-Regular"/>
              </a:rPr>
              <a:t>:  strong legs/ back, good sleeper, straight spine, healthy heart, intelligence</a:t>
            </a:r>
          </a:p>
          <a:p>
            <a:pPr marL="514350" indent="-514350">
              <a:buFont typeface="+mj-lt"/>
              <a:buAutoNum type="arabicPeriod"/>
            </a:pPr>
            <a:endParaRPr lang="en-US" dirty="0">
              <a:solidFill>
                <a:srgbClr val="595959"/>
              </a:solidFill>
              <a:latin typeface="DIN-Regular"/>
              <a:cs typeface="DIN-Regular"/>
            </a:endParaRPr>
          </a:p>
        </p:txBody>
      </p:sp>
      <p:pic>
        <p:nvPicPr>
          <p:cNvPr id="5" name="Picture 4" descr="claddagh-irish_symbol_love_friendship_loyalty.jpg"/>
          <p:cNvPicPr>
            <a:picLocks noChangeAspect="1"/>
          </p:cNvPicPr>
          <p:nvPr/>
        </p:nvPicPr>
        <p:blipFill>
          <a:blip r:embed="rId3" cstate="print"/>
          <a:stretch>
            <a:fillRect/>
          </a:stretch>
        </p:blipFill>
        <p:spPr>
          <a:xfrm>
            <a:off x="6019800" y="4343400"/>
            <a:ext cx="2133600" cy="2133600"/>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External Resources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533400" y="1752600"/>
            <a:ext cx="8305800" cy="4376583"/>
          </a:xfrm>
          <a:prstGeom prst="rect">
            <a:avLst/>
          </a:prstGeom>
        </p:spPr>
        <p:txBody>
          <a:bodyPr wrap="square">
            <a:spAutoFit/>
          </a:bodyPr>
          <a:lstStyle/>
          <a:p>
            <a:pPr>
              <a:buNone/>
            </a:pPr>
            <a:r>
              <a:rPr lang="en-US" sz="2400" dirty="0" smtClean="0">
                <a:solidFill>
                  <a:srgbClr val="595959"/>
                </a:solidFill>
                <a:latin typeface="DIN-Regular"/>
                <a:cs typeface="DIN-Regular"/>
              </a:rPr>
              <a:t>A person, place, animal or spiritual </a:t>
            </a:r>
          </a:p>
          <a:p>
            <a:pPr>
              <a:buNone/>
            </a:pPr>
            <a:r>
              <a:rPr lang="en-US" sz="2400" dirty="0" smtClean="0">
                <a:solidFill>
                  <a:srgbClr val="595959"/>
                </a:solidFill>
                <a:latin typeface="DIN-Regular"/>
                <a:cs typeface="DIN-Regular"/>
              </a:rPr>
              <a:t>	belief that sustains or nurtures you.</a:t>
            </a:r>
          </a:p>
          <a:p>
            <a:pPr>
              <a:buNone/>
            </a:pPr>
            <a:endParaRPr lang="en-US" sz="2400" dirty="0" smtClean="0">
              <a:solidFill>
                <a:srgbClr val="595959"/>
              </a:solidFill>
              <a:latin typeface="DIN-Regular"/>
              <a:cs typeface="DIN-Regular"/>
            </a:endParaRPr>
          </a:p>
          <a:p>
            <a:pPr lvl="1">
              <a:buFont typeface="Arial" pitchFamily="34" charset="0"/>
              <a:buChar char="•"/>
            </a:pPr>
            <a:r>
              <a:rPr lang="en-US" sz="2400" dirty="0" smtClean="0">
                <a:solidFill>
                  <a:srgbClr val="595959"/>
                </a:solidFill>
                <a:latin typeface="DIN-Regular"/>
                <a:cs typeface="DIN-Regular"/>
              </a:rPr>
              <a:t> Positive experiences </a:t>
            </a:r>
          </a:p>
          <a:p>
            <a:pPr lvl="1">
              <a:buFont typeface="Arial" pitchFamily="34" charset="0"/>
              <a:buChar char="•"/>
            </a:pPr>
            <a:r>
              <a:rPr lang="en-US" sz="2400" dirty="0" smtClean="0">
                <a:solidFill>
                  <a:srgbClr val="595959"/>
                </a:solidFill>
                <a:latin typeface="DIN-Regular"/>
                <a:cs typeface="DIN-Regular"/>
              </a:rPr>
              <a:t> People we know, love, admire</a:t>
            </a:r>
          </a:p>
          <a:p>
            <a:pPr lvl="1">
              <a:buFont typeface="Arial" pitchFamily="34" charset="0"/>
              <a:buChar char="•"/>
            </a:pPr>
            <a:r>
              <a:rPr lang="en-US" sz="2400" dirty="0" smtClean="0">
                <a:solidFill>
                  <a:srgbClr val="595959"/>
                </a:solidFill>
                <a:latin typeface="DIN-Regular"/>
                <a:cs typeface="DIN-Regular"/>
              </a:rPr>
              <a:t> Places that offer peace or safety</a:t>
            </a:r>
          </a:p>
          <a:p>
            <a:pPr lvl="1">
              <a:buFont typeface="Arial" pitchFamily="34" charset="0"/>
              <a:buChar char="•"/>
            </a:pPr>
            <a:r>
              <a:rPr lang="en-US" sz="2400" dirty="0" smtClean="0">
                <a:solidFill>
                  <a:srgbClr val="595959"/>
                </a:solidFill>
                <a:latin typeface="DIN-Regular"/>
                <a:cs typeface="DIN-Regular"/>
              </a:rPr>
              <a:t> Skills</a:t>
            </a:r>
          </a:p>
          <a:p>
            <a:pPr lvl="1">
              <a:buFont typeface="Arial" pitchFamily="34" charset="0"/>
              <a:buChar char="•"/>
            </a:pPr>
            <a:r>
              <a:rPr lang="en-US" sz="2400" dirty="0" smtClean="0">
                <a:solidFill>
                  <a:srgbClr val="595959"/>
                </a:solidFill>
                <a:latin typeface="DIN-Regular"/>
                <a:cs typeface="DIN-Regular"/>
              </a:rPr>
              <a:t> Hobbies</a:t>
            </a:r>
          </a:p>
          <a:p>
            <a:pPr lvl="1">
              <a:buFont typeface="Arial" pitchFamily="34" charset="0"/>
              <a:buChar char="•"/>
            </a:pPr>
            <a:r>
              <a:rPr lang="en-US" sz="2400" dirty="0" smtClean="0">
                <a:solidFill>
                  <a:srgbClr val="595959"/>
                </a:solidFill>
                <a:latin typeface="DIN-Regular"/>
                <a:cs typeface="DIN-Regular"/>
              </a:rPr>
              <a:t> Animals we love</a:t>
            </a:r>
          </a:p>
          <a:p>
            <a:pPr lvl="1"/>
            <a:endParaRPr lang="en-US" sz="2400" dirty="0" smtClean="0">
              <a:solidFill>
                <a:srgbClr val="595959"/>
              </a:solidFill>
              <a:latin typeface="DIN-Regular"/>
              <a:cs typeface="DIN-Regular"/>
            </a:endParaRPr>
          </a:p>
          <a:p>
            <a:pPr lvl="1"/>
            <a:endParaRPr lang="en-US" sz="2400"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
        <p:nvSpPr>
          <p:cNvPr id="7" name="Rectangle 6"/>
          <p:cNvSpPr/>
          <p:nvPr/>
        </p:nvSpPr>
        <p:spPr>
          <a:xfrm>
            <a:off x="838200" y="5562600"/>
            <a:ext cx="3758465" cy="369332"/>
          </a:xfrm>
          <a:prstGeom prst="rect">
            <a:avLst/>
          </a:prstGeom>
        </p:spPr>
        <p:txBody>
          <a:bodyPr wrap="none">
            <a:spAutoFit/>
          </a:bodyPr>
          <a:lstStyle/>
          <a:p>
            <a:pPr marL="514350" indent="-514350"/>
            <a:r>
              <a:rPr lang="en-US" dirty="0" smtClean="0">
                <a:solidFill>
                  <a:srgbClr val="595959"/>
                </a:solidFill>
                <a:latin typeface="DIN-Regular"/>
                <a:cs typeface="DIN-Regular"/>
              </a:rPr>
              <a:t>HANDOUT: Resourcing Worksheet</a:t>
            </a:r>
          </a:p>
        </p:txBody>
      </p:sp>
      <p:pic>
        <p:nvPicPr>
          <p:cNvPr id="8" name="Picture 7" descr="grassy path.jpg"/>
          <p:cNvPicPr>
            <a:picLocks noChangeAspect="1"/>
          </p:cNvPicPr>
          <p:nvPr/>
        </p:nvPicPr>
        <p:blipFill>
          <a:blip r:embed="rId3" cstate="print"/>
          <a:stretch>
            <a:fillRect/>
          </a:stretch>
        </p:blipFill>
        <p:spPr>
          <a:xfrm>
            <a:off x="5105400" y="4191000"/>
            <a:ext cx="3714974" cy="2133600"/>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Grounding</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2438400" y="1676400"/>
            <a:ext cx="6172200" cy="4893647"/>
          </a:xfrm>
          <a:prstGeom prst="rect">
            <a:avLst/>
          </a:prstGeom>
        </p:spPr>
        <p:txBody>
          <a:bodyPr wrap="square">
            <a:spAutoFit/>
          </a:bodyPr>
          <a:lstStyle/>
          <a:p>
            <a:pPr marL="225425" indent="-225425">
              <a:buFont typeface="Arial" pitchFamily="34" charset="0"/>
              <a:buChar char="•"/>
            </a:pPr>
            <a:r>
              <a:rPr lang="en-US" sz="2400" dirty="0" smtClean="0">
                <a:solidFill>
                  <a:srgbClr val="595959"/>
                </a:solidFill>
                <a:latin typeface="DIN-Regular"/>
                <a:cs typeface="DIN-Regular"/>
              </a:rPr>
              <a:t>The direct contact of the body with the ground or with something providing support to the body (chair, floor, wall).</a:t>
            </a:r>
          </a:p>
          <a:p>
            <a:pPr marL="225425" indent="-225425">
              <a:buFont typeface="Arial" pitchFamily="34" charset="0"/>
              <a:buChar char="•"/>
            </a:pPr>
            <a:endParaRPr lang="en-US" sz="2400" dirty="0" smtClean="0">
              <a:solidFill>
                <a:srgbClr val="595959"/>
              </a:solidFill>
              <a:latin typeface="DIN-Regular"/>
              <a:cs typeface="DIN-Regular"/>
            </a:endParaRPr>
          </a:p>
          <a:p>
            <a:pPr marL="225425" indent="-225425">
              <a:buFont typeface="Arial" pitchFamily="34" charset="0"/>
              <a:buChar char="•"/>
            </a:pPr>
            <a:r>
              <a:rPr lang="en-US" sz="2400" dirty="0" smtClean="0">
                <a:solidFill>
                  <a:srgbClr val="595959"/>
                </a:solidFill>
                <a:latin typeface="DIN-Regular"/>
                <a:cs typeface="DIN-Regular"/>
              </a:rPr>
              <a:t>Helps us stay in the present moment.</a:t>
            </a:r>
          </a:p>
          <a:p>
            <a:pPr marL="225425" indent="-225425">
              <a:buFont typeface="Arial" pitchFamily="34" charset="0"/>
              <a:buChar char="•"/>
            </a:pPr>
            <a:endParaRPr lang="en-US" sz="2400" dirty="0" smtClean="0">
              <a:solidFill>
                <a:srgbClr val="595959"/>
              </a:solidFill>
              <a:latin typeface="DIN-Regular"/>
              <a:cs typeface="DIN-Regular"/>
            </a:endParaRPr>
          </a:p>
          <a:p>
            <a:pPr marL="225425" indent="-225425">
              <a:buFont typeface="Arial" pitchFamily="34" charset="0"/>
              <a:buChar char="•"/>
            </a:pPr>
            <a:r>
              <a:rPr lang="en-US" sz="2400" dirty="0" smtClean="0">
                <a:solidFill>
                  <a:srgbClr val="595959"/>
                </a:solidFill>
                <a:latin typeface="DIN-Regular"/>
                <a:cs typeface="DIN-Regular"/>
              </a:rPr>
              <a:t>When we are stressed or triggered by trauma, we are knocked out of our resilient zone and out of balance.</a:t>
            </a:r>
          </a:p>
          <a:p>
            <a:pPr marL="225425" indent="-225425">
              <a:buFont typeface="Arial" pitchFamily="34" charset="0"/>
              <a:buChar char="•"/>
            </a:pPr>
            <a:endParaRPr lang="en-US" sz="2400" dirty="0" smtClean="0">
              <a:solidFill>
                <a:srgbClr val="595959"/>
              </a:solidFill>
              <a:latin typeface="DIN-Regular"/>
              <a:cs typeface="DIN-Regular"/>
            </a:endParaRPr>
          </a:p>
          <a:p>
            <a:pPr marL="225425" indent="-225425">
              <a:buFont typeface="Arial" pitchFamily="34" charset="0"/>
              <a:buChar char="•"/>
            </a:pPr>
            <a:r>
              <a:rPr lang="en-US" sz="2400" dirty="0" smtClean="0">
                <a:solidFill>
                  <a:srgbClr val="595959"/>
                </a:solidFill>
                <a:latin typeface="DIN-Regular"/>
                <a:cs typeface="DIN-Regular"/>
              </a:rPr>
              <a:t>Grounding brings us back to center or in balance</a:t>
            </a:r>
            <a:r>
              <a:rPr lang="en-US" sz="2400" dirty="0">
                <a:solidFill>
                  <a:srgbClr val="595959"/>
                </a:solidFill>
                <a:latin typeface="DIN-Regular"/>
                <a:cs typeface="DIN-Regular"/>
              </a:rPr>
              <a:t>;</a:t>
            </a:r>
            <a:r>
              <a:rPr lang="en-US" sz="2400" dirty="0" smtClean="0">
                <a:solidFill>
                  <a:srgbClr val="595959"/>
                </a:solidFill>
                <a:latin typeface="DIN-Regular"/>
                <a:cs typeface="DIN-Regular"/>
              </a:rPr>
              <a:t> back to resilient zone.</a:t>
            </a:r>
          </a:p>
          <a:p>
            <a:pPr>
              <a:buFont typeface="Arial" pitchFamily="34" charset="0"/>
              <a:buChar char="•"/>
            </a:pPr>
            <a:endParaRPr lang="en-US" sz="2400" dirty="0" smtClean="0">
              <a:solidFill>
                <a:srgbClr val="595959"/>
              </a:solidFill>
              <a:latin typeface="DIN-Regular"/>
              <a:cs typeface="DIN-Regular"/>
            </a:endParaRPr>
          </a:p>
        </p:txBody>
      </p:sp>
      <p:pic>
        <p:nvPicPr>
          <p:cNvPr id="7" name="Picture 2" descr="C:\Users\dwilson.CCS.003\AppData\Local\Microsoft\Windows\Temporary Internet Files\Content.IE5\NJIFPBWK\MC900383120[1].wmf"/>
          <p:cNvPicPr>
            <a:picLocks noChangeAspect="1" noChangeArrowheads="1"/>
          </p:cNvPicPr>
          <p:nvPr/>
        </p:nvPicPr>
        <p:blipFill>
          <a:blip r:embed="rId3" cstate="print"/>
          <a:srcRect/>
          <a:stretch>
            <a:fillRect/>
          </a:stretch>
        </p:blipFill>
        <p:spPr bwMode="auto">
          <a:xfrm>
            <a:off x="228600" y="2057400"/>
            <a:ext cx="2133600" cy="3200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0371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Grounding &amp; Resourcing Practice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81000" y="4191000"/>
            <a:ext cx="8305800" cy="1421928"/>
          </a:xfrm>
          <a:prstGeom prst="rect">
            <a:avLst/>
          </a:prstGeom>
        </p:spPr>
        <p:txBody>
          <a:bodyPr wrap="square">
            <a:spAutoFit/>
          </a:bodyPr>
          <a:lstStyle/>
          <a:p>
            <a:pPr marL="514350" indent="-514350"/>
            <a:endParaRPr lang="en-US" sz="2400" dirty="0" smtClean="0">
              <a:solidFill>
                <a:srgbClr val="595959"/>
              </a:solidFill>
              <a:latin typeface="DIN-Regular"/>
              <a:cs typeface="DIN-Regular"/>
            </a:endParaRPr>
          </a:p>
          <a:p>
            <a:pPr marL="514350" indent="-514350"/>
            <a:endParaRPr lang="en-US" sz="2400" dirty="0" smtClean="0">
              <a:solidFill>
                <a:srgbClr val="595959"/>
              </a:solidFill>
              <a:latin typeface="DIN-Regular"/>
              <a:cs typeface="DIN-Regular"/>
            </a:endParaRPr>
          </a:p>
          <a:p>
            <a:pPr marL="514350" indent="-514350">
              <a:buFont typeface="+mj-lt"/>
              <a:buAutoNum type="arabicPeriod"/>
            </a:pPr>
            <a:endParaRPr lang="en-US" sz="2400"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5" descr="C:\Users\dwilson.CCS.003\AppData\Local\Microsoft\Windows\Temporary Internet Files\Content.IE5\NJIFPBWK\MP900422307[1].jpg"/>
          <p:cNvPicPr>
            <a:picLocks noChangeAspect="1" noChangeArrowheads="1"/>
          </p:cNvPicPr>
          <p:nvPr/>
        </p:nvPicPr>
        <p:blipFill>
          <a:blip r:embed="rId3" cstate="print"/>
          <a:srcRect/>
          <a:stretch>
            <a:fillRect/>
          </a:stretch>
        </p:blipFill>
        <p:spPr bwMode="auto">
          <a:xfrm>
            <a:off x="3048000" y="2590800"/>
            <a:ext cx="2438400" cy="2438400"/>
          </a:xfrm>
          <a:prstGeom prst="rect">
            <a:avLst/>
          </a:prstGeom>
          <a:ln>
            <a:noFill/>
          </a:ln>
          <a:effectLst>
            <a:softEdge rad="112500"/>
          </a:effectLst>
        </p:spPr>
      </p:pic>
    </p:spTree>
    <p:extLst>
      <p:ext uri="{BB962C8B-B14F-4D97-AF65-F5344CB8AC3E}">
        <p14:creationId xmlns:p14="http://schemas.microsoft.com/office/powerpoint/2010/main" val="350037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81000" y="2362200"/>
            <a:ext cx="8305800" cy="2628412"/>
          </a:xfrm>
          <a:prstGeom prst="rect">
            <a:avLst/>
          </a:prstGeom>
        </p:spPr>
        <p:txBody>
          <a:bodyPr wrap="square">
            <a:spAutoFit/>
          </a:bodyPr>
          <a:lstStyle/>
          <a:p>
            <a:pPr algn="ctr">
              <a:lnSpc>
                <a:spcPct val="80000"/>
              </a:lnSpc>
            </a:pPr>
            <a:r>
              <a:rPr lang="en-US" sz="4000" dirty="0" smtClean="0">
                <a:solidFill>
                  <a:srgbClr val="595959"/>
                </a:solidFill>
                <a:latin typeface="DIN-Regular"/>
                <a:cs typeface="DIN-Regular"/>
              </a:rPr>
              <a:t>“…assimilating and liquidating traumatic experience produces a feeling of TRIUMPH.”</a:t>
            </a:r>
          </a:p>
          <a:p>
            <a:pPr algn="ctr">
              <a:lnSpc>
                <a:spcPct val="80000"/>
              </a:lnSpc>
            </a:pPr>
            <a:endParaRPr lang="en-US" sz="4000" dirty="0" smtClean="0">
              <a:solidFill>
                <a:srgbClr val="595959"/>
              </a:solidFill>
              <a:latin typeface="DIN-Regular"/>
              <a:cs typeface="DIN-Regular"/>
            </a:endParaRPr>
          </a:p>
          <a:p>
            <a:pPr algn="ctr">
              <a:lnSpc>
                <a:spcPct val="80000"/>
              </a:lnSpc>
            </a:pPr>
            <a:r>
              <a:rPr lang="en-US" sz="2800" dirty="0" smtClean="0">
                <a:solidFill>
                  <a:srgbClr val="595959"/>
                </a:solidFill>
                <a:latin typeface="DIN-Regular"/>
                <a:cs typeface="DIN-Regular"/>
              </a:rPr>
              <a:t>- </a:t>
            </a:r>
            <a:r>
              <a:rPr lang="en-US" sz="2800" i="1" dirty="0" smtClean="0">
                <a:solidFill>
                  <a:srgbClr val="595959"/>
                </a:solidFill>
                <a:latin typeface="DIN-Regular"/>
                <a:cs typeface="DIN-Regular"/>
              </a:rPr>
              <a:t>Judith Herman, Trauma and Recovery</a:t>
            </a:r>
            <a:endParaRPr lang="en-US" sz="2800" i="1"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Benefits of Resiliency Practice</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838200" y="1600200"/>
            <a:ext cx="7391400" cy="4893647"/>
          </a:xfrm>
          <a:prstGeom prst="rect">
            <a:avLst/>
          </a:prstGeom>
        </p:spPr>
        <p:txBody>
          <a:bodyPr wrap="square">
            <a:spAutoFit/>
          </a:bodyPr>
          <a:lstStyle/>
          <a:p>
            <a:pPr marL="228600" indent="-228600">
              <a:buFont typeface="Arial" pitchFamily="34" charset="0"/>
              <a:buChar char="•"/>
            </a:pPr>
            <a:r>
              <a:rPr lang="en-US" sz="2400" dirty="0" smtClean="0">
                <a:solidFill>
                  <a:srgbClr val="595959"/>
                </a:solidFill>
                <a:latin typeface="DIN-Regular"/>
                <a:cs typeface="DIN-Regular"/>
              </a:rPr>
              <a:t>Staff who learn to self-regulate operate from position of strength to help clients.</a:t>
            </a:r>
          </a:p>
          <a:p>
            <a:pPr marL="228600" indent="-228600"/>
            <a:endParaRPr lang="en-US" sz="2400" dirty="0" smtClean="0">
              <a:solidFill>
                <a:srgbClr val="595959"/>
              </a:solidFill>
              <a:latin typeface="DIN-Regular"/>
              <a:cs typeface="DIN-Regular"/>
            </a:endParaRPr>
          </a:p>
          <a:p>
            <a:pPr marL="228600" indent="-228600"/>
            <a:endParaRPr lang="en-US" sz="2400" dirty="0" smtClean="0">
              <a:solidFill>
                <a:srgbClr val="595959"/>
              </a:solidFill>
              <a:latin typeface="DIN-Regular"/>
              <a:cs typeface="DIN-Regular"/>
            </a:endParaRPr>
          </a:p>
          <a:p>
            <a:pPr marL="228600" indent="-228600">
              <a:buFont typeface="Arial" pitchFamily="34" charset="0"/>
              <a:buChar char="•"/>
            </a:pPr>
            <a:r>
              <a:rPr lang="en-US" sz="2400" dirty="0" smtClean="0">
                <a:solidFill>
                  <a:srgbClr val="595959"/>
                </a:solidFill>
                <a:latin typeface="DIN-Regular"/>
                <a:cs typeface="DIN-Regular"/>
              </a:rPr>
              <a:t>Self-care increases.</a:t>
            </a:r>
          </a:p>
          <a:p>
            <a:pPr marL="228600" indent="-228600">
              <a:buFont typeface="Arial" pitchFamily="34" charset="0"/>
              <a:buChar char="•"/>
            </a:pPr>
            <a:endParaRPr lang="en-US" sz="2400" dirty="0" smtClean="0">
              <a:solidFill>
                <a:srgbClr val="595959"/>
              </a:solidFill>
              <a:latin typeface="DIN-Regular"/>
              <a:cs typeface="DIN-Regular"/>
            </a:endParaRPr>
          </a:p>
          <a:p>
            <a:pPr marL="228600" indent="-228600">
              <a:buFont typeface="Arial" pitchFamily="34" charset="0"/>
              <a:buChar char="•"/>
            </a:pPr>
            <a:endParaRPr lang="en-US" sz="2400" dirty="0" smtClean="0">
              <a:solidFill>
                <a:srgbClr val="595959"/>
              </a:solidFill>
              <a:latin typeface="DIN-Regular"/>
              <a:cs typeface="DIN-Regular"/>
            </a:endParaRPr>
          </a:p>
          <a:p>
            <a:pPr marL="228600" indent="-228600">
              <a:buFont typeface="Arial" pitchFamily="34" charset="0"/>
              <a:buChar char="•"/>
            </a:pPr>
            <a:r>
              <a:rPr lang="en-US" sz="2400" dirty="0" smtClean="0">
                <a:solidFill>
                  <a:srgbClr val="595959"/>
                </a:solidFill>
                <a:latin typeface="DIN-Regular"/>
                <a:cs typeface="DIN-Regular"/>
              </a:rPr>
              <a:t>Staff model resilience for one another and clients.</a:t>
            </a:r>
          </a:p>
          <a:p>
            <a:pPr marL="228600" indent="-228600">
              <a:buFont typeface="Arial" pitchFamily="34" charset="0"/>
              <a:buChar char="•"/>
            </a:pPr>
            <a:endParaRPr lang="en-US" sz="2400" dirty="0" smtClean="0">
              <a:solidFill>
                <a:srgbClr val="595959"/>
              </a:solidFill>
              <a:latin typeface="DIN-Regular"/>
              <a:cs typeface="DIN-Regular"/>
            </a:endParaRPr>
          </a:p>
          <a:p>
            <a:pPr marL="228600" indent="-228600">
              <a:buFont typeface="Arial" pitchFamily="34" charset="0"/>
              <a:buChar char="•"/>
            </a:pPr>
            <a:endParaRPr lang="en-US" sz="2400" dirty="0" smtClean="0">
              <a:solidFill>
                <a:srgbClr val="595959"/>
              </a:solidFill>
              <a:latin typeface="DIN-Regular"/>
              <a:cs typeface="DIN-Regular"/>
            </a:endParaRPr>
          </a:p>
          <a:p>
            <a:pPr marL="228600" indent="-228600">
              <a:buFont typeface="Arial" pitchFamily="34" charset="0"/>
              <a:buChar char="•"/>
            </a:pPr>
            <a:r>
              <a:rPr lang="en-US" sz="2400" dirty="0" smtClean="0">
                <a:solidFill>
                  <a:srgbClr val="595959"/>
                </a:solidFill>
                <a:latin typeface="DIN-Regular"/>
                <a:cs typeface="DIN-Regular"/>
              </a:rPr>
              <a:t>Staff teach resiliency skills from a foundation of personal knowledge and experience.</a:t>
            </a:r>
          </a:p>
          <a:p>
            <a:pPr marL="514350" indent="-514350">
              <a:buFont typeface="+mj-lt"/>
              <a:buAutoNum type="arabicPeriod"/>
            </a:pPr>
            <a:endParaRPr lang="en-US" sz="2400"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Questions?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04800" y="1676400"/>
            <a:ext cx="8305800" cy="683264"/>
          </a:xfrm>
          <a:prstGeom prst="rect">
            <a:avLst/>
          </a:prstGeom>
        </p:spPr>
        <p:txBody>
          <a:bodyPr wrap="square">
            <a:spAutoFit/>
          </a:bodyPr>
          <a:lstStyle/>
          <a:p>
            <a:pPr marL="514350" indent="-514350">
              <a:buFont typeface="+mj-lt"/>
              <a:buAutoNum type="arabicPeriod"/>
            </a:pPr>
            <a:endParaRPr lang="en-US" sz="2400"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For more information</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04800" y="1676400"/>
            <a:ext cx="8305800" cy="683264"/>
          </a:xfrm>
          <a:prstGeom prst="rect">
            <a:avLst/>
          </a:prstGeom>
        </p:spPr>
        <p:txBody>
          <a:bodyPr wrap="square">
            <a:spAutoFit/>
          </a:bodyPr>
          <a:lstStyle/>
          <a:p>
            <a:pPr marL="514350" indent="-514350">
              <a:buFont typeface="+mj-lt"/>
              <a:buAutoNum type="arabicPeriod"/>
            </a:pPr>
            <a:endParaRPr lang="en-US" sz="2400" dirty="0" smtClean="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sp>
        <p:nvSpPr>
          <p:cNvPr id="7" name="Rectangle 6"/>
          <p:cNvSpPr/>
          <p:nvPr/>
        </p:nvSpPr>
        <p:spPr>
          <a:xfrm>
            <a:off x="838200" y="1600200"/>
            <a:ext cx="7391400" cy="4154984"/>
          </a:xfrm>
          <a:prstGeom prst="rect">
            <a:avLst/>
          </a:prstGeom>
        </p:spPr>
        <p:txBody>
          <a:bodyPr wrap="square">
            <a:spAutoFit/>
          </a:bodyPr>
          <a:lstStyle/>
          <a:p>
            <a:pPr marL="228600" indent="-228600"/>
            <a:r>
              <a:rPr lang="en-US" sz="2400" dirty="0" smtClean="0">
                <a:solidFill>
                  <a:srgbClr val="595959"/>
                </a:solidFill>
                <a:latin typeface="DIN-Regular"/>
                <a:cs typeface="DIN-Regular"/>
              </a:rPr>
              <a:t>Contact: </a:t>
            </a:r>
          </a:p>
          <a:p>
            <a:pPr marL="228600" indent="-228600"/>
            <a:endParaRPr lang="en-US" sz="2400" dirty="0" smtClean="0">
              <a:solidFill>
                <a:srgbClr val="595959"/>
              </a:solidFill>
              <a:latin typeface="DIN-Regular"/>
              <a:cs typeface="DIN-Regular"/>
            </a:endParaRPr>
          </a:p>
          <a:p>
            <a:pPr marL="228600" indent="-228600"/>
            <a:r>
              <a:rPr lang="en-US" sz="2400" dirty="0" smtClean="0">
                <a:solidFill>
                  <a:srgbClr val="595959"/>
                </a:solidFill>
                <a:latin typeface="DIN-Regular"/>
                <a:cs typeface="DIN-Regular"/>
              </a:rPr>
              <a:t>Lindsay Riedel</a:t>
            </a:r>
          </a:p>
          <a:p>
            <a:pPr marL="228600" indent="-228600"/>
            <a:r>
              <a:rPr lang="en-US" sz="2400" dirty="0" smtClean="0">
                <a:solidFill>
                  <a:srgbClr val="595959"/>
                </a:solidFill>
                <a:latin typeface="DIN-Regular"/>
                <a:cs typeface="DIN-Regular"/>
              </a:rPr>
              <a:t>Center for Community Solutions</a:t>
            </a:r>
          </a:p>
          <a:p>
            <a:pPr marL="228600" indent="-228600"/>
            <a:r>
              <a:rPr lang="en-US" sz="2400" dirty="0" smtClean="0">
                <a:solidFill>
                  <a:srgbClr val="595959"/>
                </a:solidFill>
                <a:latin typeface="DIN-Regular"/>
                <a:cs typeface="DIN-Regular"/>
                <a:hlinkClick r:id="rId3"/>
              </a:rPr>
              <a:t>lriedel@ccssd.org</a:t>
            </a:r>
            <a:r>
              <a:rPr lang="en-US" sz="2400" dirty="0" smtClean="0">
                <a:solidFill>
                  <a:srgbClr val="595959"/>
                </a:solidFill>
                <a:latin typeface="DIN-Regular"/>
                <a:cs typeface="DIN-Regular"/>
              </a:rPr>
              <a:t> </a:t>
            </a:r>
            <a:endParaRPr lang="en-US" sz="2400" dirty="0" smtClean="0">
              <a:solidFill>
                <a:srgbClr val="595959"/>
              </a:solidFill>
              <a:latin typeface="DIN-Regular"/>
              <a:cs typeface="DIN-Regular"/>
            </a:endParaRPr>
          </a:p>
          <a:p>
            <a:pPr marL="228600" indent="-228600"/>
            <a:endParaRPr lang="en-US" sz="2400" dirty="0">
              <a:solidFill>
                <a:srgbClr val="595959"/>
              </a:solidFill>
              <a:latin typeface="DIN-Regular"/>
              <a:cs typeface="DIN-Regular"/>
            </a:endParaRPr>
          </a:p>
          <a:p>
            <a:pPr marL="228600" indent="-228600"/>
            <a:endParaRPr lang="en-US" sz="2400" dirty="0" smtClean="0">
              <a:solidFill>
                <a:srgbClr val="595959"/>
              </a:solidFill>
              <a:latin typeface="DIN-Regular"/>
              <a:cs typeface="DIN-Regular"/>
            </a:endParaRPr>
          </a:p>
          <a:p>
            <a:pPr marL="228600" indent="-228600"/>
            <a:r>
              <a:rPr lang="en-US" sz="2400" dirty="0" smtClean="0">
                <a:solidFill>
                  <a:srgbClr val="595959"/>
                </a:solidFill>
                <a:latin typeface="DIN-Regular"/>
                <a:cs typeface="DIN-Regular"/>
              </a:rPr>
              <a:t>Brenda Ingram, </a:t>
            </a:r>
            <a:r>
              <a:rPr lang="en-US" sz="2400" dirty="0" err="1" smtClean="0">
                <a:solidFill>
                  <a:srgbClr val="595959"/>
                </a:solidFill>
                <a:latin typeface="DIN-Regular"/>
                <a:cs typeface="DIN-Regular"/>
              </a:rPr>
              <a:t>EdD</a:t>
            </a:r>
            <a:r>
              <a:rPr lang="en-US" sz="2400" dirty="0" smtClean="0">
                <a:solidFill>
                  <a:srgbClr val="595959"/>
                </a:solidFill>
                <a:latin typeface="DIN-Regular"/>
                <a:cs typeface="DIN-Regular"/>
              </a:rPr>
              <a:t>, LCSW</a:t>
            </a:r>
          </a:p>
          <a:p>
            <a:pPr marL="228600" indent="-228600"/>
            <a:r>
              <a:rPr lang="en-US" sz="2400" dirty="0" smtClean="0">
                <a:solidFill>
                  <a:srgbClr val="595959"/>
                </a:solidFill>
                <a:latin typeface="DIN-Regular"/>
                <a:cs typeface="DIN-Regular"/>
              </a:rPr>
              <a:t>Director of Clinical Services</a:t>
            </a:r>
          </a:p>
          <a:p>
            <a:pPr marL="228600" indent="-228600"/>
            <a:r>
              <a:rPr lang="en-US" sz="2400" dirty="0" smtClean="0">
                <a:solidFill>
                  <a:srgbClr val="595959"/>
                </a:solidFill>
                <a:latin typeface="DIN-Regular"/>
                <a:cs typeface="DIN-Regular"/>
              </a:rPr>
              <a:t>Peace Over Violence</a:t>
            </a:r>
          </a:p>
          <a:p>
            <a:pPr marL="228600" indent="-228600"/>
            <a:r>
              <a:rPr lang="en-US" sz="2400" dirty="0" smtClean="0">
                <a:solidFill>
                  <a:srgbClr val="595959"/>
                </a:solidFill>
                <a:latin typeface="DIN-Regular"/>
                <a:cs typeface="DIN-Regular"/>
                <a:hlinkClick r:id="rId4"/>
              </a:rPr>
              <a:t>Brenda@peaceoverviolence.org</a:t>
            </a:r>
            <a:r>
              <a:rPr lang="en-US" sz="2400" dirty="0" smtClean="0">
                <a:solidFill>
                  <a:srgbClr val="595959"/>
                </a:solidFill>
                <a:latin typeface="DIN-Regular"/>
                <a:cs typeface="DIN-Regular"/>
              </a:rPr>
              <a:t> </a:t>
            </a:r>
            <a:endParaRPr lang="en-US" sz="2400" dirty="0">
              <a:solidFill>
                <a:srgbClr val="595959"/>
              </a:solidFill>
              <a:latin typeface="DIN-Regular"/>
              <a:cs typeface="DIN-Regular"/>
            </a:endParaRPr>
          </a:p>
        </p:txBody>
      </p:sp>
    </p:spTree>
    <p:extLst>
      <p:ext uri="{BB962C8B-B14F-4D97-AF65-F5344CB8AC3E}">
        <p14:creationId xmlns:p14="http://schemas.microsoft.com/office/powerpoint/2010/main" val="350037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The Democratization of Healing</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276600" y="3124200"/>
            <a:ext cx="5562600" cy="2012859"/>
          </a:xfrm>
          <a:prstGeom prst="rect">
            <a:avLst/>
          </a:prstGeom>
        </p:spPr>
        <p:txBody>
          <a:bodyPr wrap="square">
            <a:spAutoFit/>
          </a:bodyPr>
          <a:lstStyle/>
          <a:p>
            <a:pPr algn="ctr">
              <a:lnSpc>
                <a:spcPct val="80000"/>
              </a:lnSpc>
            </a:pPr>
            <a:r>
              <a:rPr lang="en-US" sz="2800" dirty="0" smtClean="0">
                <a:solidFill>
                  <a:srgbClr val="5B6973"/>
                </a:solidFill>
              </a:rPr>
              <a:t>“What we want to achieve is nothing less than the democratization of healing.”</a:t>
            </a:r>
            <a:r>
              <a:rPr lang="en-US" dirty="0" smtClean="0">
                <a:solidFill>
                  <a:srgbClr val="5B6973"/>
                </a:solidFill>
              </a:rPr>
              <a:t/>
            </a:r>
            <a:br>
              <a:rPr lang="en-US" dirty="0" smtClean="0">
                <a:solidFill>
                  <a:srgbClr val="5B6973"/>
                </a:solidFill>
              </a:rPr>
            </a:br>
            <a:r>
              <a:rPr lang="en-US" dirty="0" smtClean="0">
                <a:solidFill>
                  <a:srgbClr val="5B6973"/>
                </a:solidFill>
              </a:rPr>
              <a:t/>
            </a:r>
            <a:br>
              <a:rPr lang="en-US" dirty="0" smtClean="0">
                <a:solidFill>
                  <a:srgbClr val="5B6973"/>
                </a:solidFill>
              </a:rPr>
            </a:br>
            <a:r>
              <a:rPr lang="en-US" i="1" dirty="0" smtClean="0">
                <a:solidFill>
                  <a:srgbClr val="5B6973"/>
                </a:solidFill>
              </a:rPr>
              <a:t>- Patti Occhiuzzo Giggans</a:t>
            </a: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4" descr="http://www.corischumacher.com/wp-content/uploads/2011/12/images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133600"/>
            <a:ext cx="2775449" cy="3200400"/>
          </a:xfrm>
          <a:prstGeom prst="rect">
            <a:avLst/>
          </a:prstGeom>
          <a:noFill/>
          <a:ln w="22225">
            <a:solidFill>
              <a:schemeClr val="bg1"/>
            </a:solidFill>
          </a:ln>
          <a:effectLst>
            <a:outerShdw blurRad="50800" dist="50800" dir="5400000" algn="ctr" rotWithShape="0">
              <a:srgbClr val="000000">
                <a:alpha val="8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7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1143000" y="304800"/>
            <a:ext cx="8229600" cy="1143000"/>
          </a:xfrm>
        </p:spPr>
        <p:txBody>
          <a:bodyPr>
            <a:normAutofit/>
          </a:bodyPr>
          <a:lstStyle/>
          <a:p>
            <a:pPr algn="l"/>
            <a:r>
              <a:rPr lang="en-US" sz="3200" dirty="0" smtClean="0">
                <a:solidFill>
                  <a:schemeClr val="tx1">
                    <a:lumMod val="65000"/>
                    <a:lumOff val="35000"/>
                  </a:schemeClr>
                </a:solidFill>
                <a:latin typeface="Knockout-HTF31-JuniorMiddlewt"/>
                <a:cs typeface="Knockout-HTF31-JuniorMiddlewt"/>
              </a:rPr>
              <a:t>The Process</a:t>
            </a:r>
            <a:endParaRPr lang="en-US" sz="3200" dirty="0">
              <a:solidFill>
                <a:schemeClr val="tx1">
                  <a:lumMod val="65000"/>
                  <a:lumOff val="35000"/>
                </a:schemeClr>
              </a:solidFill>
              <a:latin typeface="Knockout-HTF31-JuniorMiddlewt"/>
              <a:cs typeface="Knockout-HTF31-JuniorMiddlewt"/>
            </a:endParaRPr>
          </a:p>
        </p:txBody>
      </p:sp>
      <p:sp>
        <p:nvSpPr>
          <p:cNvPr id="2" name="Rectangle 1"/>
          <p:cNvSpPr/>
          <p:nvPr/>
        </p:nvSpPr>
        <p:spPr>
          <a:xfrm>
            <a:off x="304800" y="1595021"/>
            <a:ext cx="5791200" cy="5262979"/>
          </a:xfrm>
          <a:prstGeom prst="rect">
            <a:avLst/>
          </a:prstGeom>
        </p:spPr>
        <p:txBody>
          <a:bodyPr wrap="square">
            <a:spAutoFit/>
          </a:bodyPr>
          <a:lstStyle/>
          <a:p>
            <a:pPr marL="228600" indent="-228600">
              <a:lnSpc>
                <a:spcPct val="80000"/>
              </a:lnSpc>
              <a:buFont typeface="Arial" pitchFamily="34" charset="0"/>
              <a:buChar char="•"/>
            </a:pPr>
            <a:r>
              <a:rPr lang="en-US" sz="2400" dirty="0" smtClean="0">
                <a:solidFill>
                  <a:srgbClr val="595959"/>
                </a:solidFill>
                <a:latin typeface="DIN-Regular"/>
                <a:cs typeface="DIN-Regular"/>
              </a:rPr>
              <a:t>Laid the foundation for inter-agency collaboration</a:t>
            </a:r>
          </a:p>
          <a:p>
            <a:pPr marL="228600" indent="-228600">
              <a:lnSpc>
                <a:spcPct val="80000"/>
              </a:lnSpc>
              <a:buFont typeface="Arial" pitchFamily="34" charset="0"/>
              <a:buChar char="•"/>
            </a:pPr>
            <a:endParaRPr lang="en-US" sz="1600" dirty="0" smtClean="0">
              <a:solidFill>
                <a:srgbClr val="595959"/>
              </a:solidFill>
              <a:latin typeface="DIN-Regular"/>
              <a:cs typeface="DIN-Regular"/>
            </a:endParaRPr>
          </a:p>
          <a:p>
            <a:pPr marL="228600" indent="-228600">
              <a:lnSpc>
                <a:spcPct val="80000"/>
              </a:lnSpc>
              <a:buFont typeface="Arial" pitchFamily="34" charset="0"/>
              <a:buChar char="•"/>
            </a:pPr>
            <a:r>
              <a:rPr lang="en-US" sz="2400" dirty="0" smtClean="0">
                <a:solidFill>
                  <a:srgbClr val="595959"/>
                </a:solidFill>
                <a:latin typeface="DIN-Regular"/>
                <a:cs typeface="DIN-Regular"/>
              </a:rPr>
              <a:t>Created a shared vision for the direction of the project</a:t>
            </a:r>
          </a:p>
          <a:p>
            <a:pPr marL="228600" indent="-228600">
              <a:lnSpc>
                <a:spcPct val="80000"/>
              </a:lnSpc>
              <a:buFont typeface="Arial" pitchFamily="34" charset="0"/>
              <a:buChar char="•"/>
            </a:pPr>
            <a:endParaRPr lang="en-US" sz="1600" dirty="0" smtClean="0">
              <a:solidFill>
                <a:srgbClr val="595959"/>
              </a:solidFill>
              <a:latin typeface="DIN-Regular"/>
              <a:cs typeface="DIN-Regular"/>
            </a:endParaRPr>
          </a:p>
          <a:p>
            <a:pPr marL="228600" indent="-228600">
              <a:lnSpc>
                <a:spcPct val="80000"/>
              </a:lnSpc>
              <a:buFont typeface="Arial" pitchFamily="34" charset="0"/>
              <a:buChar char="•"/>
            </a:pPr>
            <a:r>
              <a:rPr lang="en-US" sz="2400" dirty="0" smtClean="0">
                <a:solidFill>
                  <a:srgbClr val="595959"/>
                </a:solidFill>
                <a:latin typeface="DIN-Regular"/>
                <a:cs typeface="DIN-Regular"/>
              </a:rPr>
              <a:t>Formed research teams</a:t>
            </a:r>
          </a:p>
          <a:p>
            <a:pPr marL="228600" indent="-228600">
              <a:lnSpc>
                <a:spcPct val="80000"/>
              </a:lnSpc>
              <a:buFont typeface="Arial" pitchFamily="34" charset="0"/>
              <a:buChar char="•"/>
            </a:pPr>
            <a:endParaRPr lang="en-US" sz="1600" dirty="0" smtClean="0">
              <a:solidFill>
                <a:srgbClr val="595959"/>
              </a:solidFill>
              <a:latin typeface="DIN-Regular"/>
              <a:cs typeface="DIN-Regular"/>
            </a:endParaRPr>
          </a:p>
          <a:p>
            <a:pPr marL="228600" indent="-228600">
              <a:lnSpc>
                <a:spcPct val="80000"/>
              </a:lnSpc>
              <a:buFont typeface="Arial" pitchFamily="34" charset="0"/>
              <a:buChar char="•"/>
            </a:pPr>
            <a:r>
              <a:rPr lang="en-US" sz="2400" dirty="0" smtClean="0">
                <a:solidFill>
                  <a:srgbClr val="595959"/>
                </a:solidFill>
                <a:latin typeface="DIN-Regular"/>
                <a:cs typeface="DIN-Regular"/>
              </a:rPr>
              <a:t>Reviewed 51 mind/body/spirit/social healing modalities</a:t>
            </a:r>
          </a:p>
          <a:p>
            <a:pPr marL="228600" indent="-228600">
              <a:lnSpc>
                <a:spcPct val="80000"/>
              </a:lnSpc>
              <a:buFont typeface="Arial" pitchFamily="34" charset="0"/>
              <a:buChar char="•"/>
            </a:pPr>
            <a:endParaRPr lang="en-US" sz="1600" dirty="0" smtClean="0">
              <a:solidFill>
                <a:srgbClr val="595959"/>
              </a:solidFill>
              <a:latin typeface="DIN-Regular"/>
              <a:cs typeface="DIN-Regular"/>
            </a:endParaRPr>
          </a:p>
          <a:p>
            <a:pPr marL="228600" indent="-228600">
              <a:lnSpc>
                <a:spcPct val="80000"/>
              </a:lnSpc>
              <a:buFont typeface="Arial" pitchFamily="34" charset="0"/>
              <a:buChar char="•"/>
            </a:pPr>
            <a:r>
              <a:rPr lang="en-US" sz="2400" dirty="0" smtClean="0">
                <a:solidFill>
                  <a:srgbClr val="595959"/>
                </a:solidFill>
                <a:latin typeface="DIN-Regular"/>
                <a:cs typeface="DIN-Regular"/>
              </a:rPr>
              <a:t>Settled on 24 modalities between both agencies</a:t>
            </a:r>
          </a:p>
          <a:p>
            <a:pPr marL="228600" indent="-228600">
              <a:lnSpc>
                <a:spcPct val="80000"/>
              </a:lnSpc>
              <a:buFont typeface="Arial" pitchFamily="34" charset="0"/>
              <a:buChar char="•"/>
            </a:pPr>
            <a:endParaRPr lang="en-US" sz="1600" dirty="0" smtClean="0">
              <a:solidFill>
                <a:srgbClr val="595959"/>
              </a:solidFill>
              <a:latin typeface="DIN-Regular"/>
              <a:cs typeface="DIN-Regular"/>
            </a:endParaRPr>
          </a:p>
          <a:p>
            <a:pPr marL="228600" indent="-228600">
              <a:lnSpc>
                <a:spcPct val="80000"/>
              </a:lnSpc>
              <a:buFont typeface="Arial" pitchFamily="34" charset="0"/>
              <a:buChar char="•"/>
            </a:pPr>
            <a:r>
              <a:rPr lang="en-US" sz="2400" dirty="0" smtClean="0">
                <a:solidFill>
                  <a:srgbClr val="595959"/>
                </a:solidFill>
                <a:latin typeface="DIN-Regular"/>
                <a:cs typeface="DIN-Regular"/>
              </a:rPr>
              <a:t>Trained like crazy!</a:t>
            </a:r>
          </a:p>
          <a:p>
            <a:pPr marL="228600" indent="-228600">
              <a:lnSpc>
                <a:spcPct val="80000"/>
              </a:lnSpc>
              <a:buFont typeface="Arial" pitchFamily="34" charset="0"/>
              <a:buChar char="•"/>
            </a:pPr>
            <a:endParaRPr lang="en-US" sz="1600" dirty="0" smtClean="0">
              <a:solidFill>
                <a:srgbClr val="595959"/>
              </a:solidFill>
              <a:latin typeface="DIN-Regular"/>
              <a:cs typeface="DIN-Regular"/>
            </a:endParaRPr>
          </a:p>
          <a:p>
            <a:pPr marL="228600" indent="-228600">
              <a:lnSpc>
                <a:spcPct val="80000"/>
              </a:lnSpc>
              <a:buFont typeface="Arial" pitchFamily="34" charset="0"/>
              <a:buChar char="•"/>
            </a:pPr>
            <a:r>
              <a:rPr lang="en-US" sz="2400" dirty="0" smtClean="0">
                <a:solidFill>
                  <a:srgbClr val="595959"/>
                </a:solidFill>
                <a:latin typeface="DIN-Regular"/>
                <a:cs typeface="DIN-Regular"/>
              </a:rPr>
              <a:t>Documented, observed, evaluated feedback-looped</a:t>
            </a:r>
          </a:p>
          <a:p>
            <a:pPr>
              <a:lnSpc>
                <a:spcPct val="80000"/>
              </a:lnSpc>
            </a:pPr>
            <a:endParaRPr lang="en-US" dirty="0">
              <a:solidFill>
                <a:srgbClr val="595959"/>
              </a:solidFill>
              <a:latin typeface="DIN-Regular"/>
              <a:cs typeface="DIN-Regular"/>
            </a:endParaRPr>
          </a:p>
          <a:p>
            <a:pPr>
              <a:lnSpc>
                <a:spcPct val="80000"/>
              </a:lnSpc>
            </a:pPr>
            <a:endParaRPr lang="en-US" dirty="0">
              <a:solidFill>
                <a:srgbClr val="595959"/>
              </a:solidFill>
              <a:latin typeface="DIN-Regular"/>
              <a:cs typeface="DIN-Regular"/>
            </a:endParaRPr>
          </a:p>
        </p:txBody>
      </p:sp>
      <p:pic>
        <p:nvPicPr>
          <p:cNvPr id="5" name="Picture 2" descr="http://ehp.niehs.nih.gov/wp-content/uploads/120/2/ehp.1103515.g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362200"/>
            <a:ext cx="2844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71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3024</Words>
  <Application>Microsoft Office PowerPoint</Application>
  <PresentationFormat>On-screen Show (4:3)</PresentationFormat>
  <Paragraphs>662</Paragraphs>
  <Slides>72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Courier New</vt:lpstr>
      <vt:lpstr>DIN-Regular</vt:lpstr>
      <vt:lpstr>Knockout-HTF31-JuniorMiddlewt</vt:lpstr>
      <vt:lpstr>Wingdings</vt:lpstr>
      <vt:lpstr>Office Theme</vt:lpstr>
      <vt:lpstr>  Beyond Trauma, Towards Resiliency: Theory &amp; Practice    </vt:lpstr>
      <vt:lpstr>Presenters</vt:lpstr>
      <vt:lpstr> Learning Objectives</vt:lpstr>
      <vt:lpstr>Cross-Agency Collaboration    </vt:lpstr>
      <vt:lpstr>Mission, Vision &amp; Values</vt:lpstr>
      <vt:lpstr>Mission, Vision &amp; Values</vt:lpstr>
      <vt:lpstr>PowerPoint Presentation</vt:lpstr>
      <vt:lpstr>The Democratization of Healing</vt:lpstr>
      <vt:lpstr>The Process</vt:lpstr>
      <vt:lpstr>Building the Framework</vt:lpstr>
      <vt:lpstr>Building Capacity  CCS &amp; POV Training </vt:lpstr>
      <vt:lpstr>Building Capacity  CCS &amp; POV Training </vt:lpstr>
      <vt:lpstr>Building Capacity  CCS &amp; POV Training </vt:lpstr>
      <vt:lpstr>TRIUMPH MODEL</vt:lpstr>
      <vt:lpstr>The Neurobiology of Trauma    </vt:lpstr>
      <vt:lpstr>Trauma</vt:lpstr>
      <vt:lpstr>Trauma</vt:lpstr>
      <vt:lpstr>Trauma</vt:lpstr>
      <vt:lpstr>Prevalence of Trauma</vt:lpstr>
      <vt:lpstr>Sexual Trauma</vt:lpstr>
      <vt:lpstr>Sexual Trauma</vt:lpstr>
      <vt:lpstr>Trauma-Response—Neuroscience </vt:lpstr>
      <vt:lpstr>Axis HPA (Hypothalamus-Pituitary-Adrenal)</vt:lpstr>
      <vt:lpstr>The “Stress Hormone”</vt:lpstr>
      <vt:lpstr>Cortisol</vt:lpstr>
      <vt:lpstr>PowerPoint Presentation</vt:lpstr>
      <vt:lpstr>What is Traumatic Stress?</vt:lpstr>
      <vt:lpstr>Traumatic Stress</vt:lpstr>
      <vt:lpstr>How does this effect our functioning….</vt:lpstr>
      <vt:lpstr>Trauma and the Body</vt:lpstr>
      <vt:lpstr>Stored in the body…</vt:lpstr>
      <vt:lpstr>Trauma and Spirituality</vt:lpstr>
      <vt:lpstr>Trauma and Spirituality</vt:lpstr>
      <vt:lpstr>Trauma and Memory</vt:lpstr>
      <vt:lpstr>“I just can’t find the words…”</vt:lpstr>
      <vt:lpstr>The Impact of Trauma</vt:lpstr>
      <vt:lpstr>A “Normal” Reaction to Trauma…</vt:lpstr>
      <vt:lpstr>Acting Out…..</vt:lpstr>
      <vt:lpstr>PTSD Symptoms</vt:lpstr>
      <vt:lpstr>What is Neuroplasticity?</vt:lpstr>
      <vt:lpstr>Negative and         VERY POSITIVE!</vt:lpstr>
      <vt:lpstr>Creating new pathways….</vt:lpstr>
      <vt:lpstr>Why is this so important to know?</vt:lpstr>
      <vt:lpstr>Trauma Informed Care (TIC)</vt:lpstr>
      <vt:lpstr>Essentials of Trauma Informed Care</vt:lpstr>
      <vt:lpstr>Trauma Informed Care Intervention</vt:lpstr>
      <vt:lpstr>Trauma Informed Methods    </vt:lpstr>
      <vt:lpstr>TRIUMPH</vt:lpstr>
      <vt:lpstr>Our Inspirations</vt:lpstr>
      <vt:lpstr>TRIUMPH Service Principles</vt:lpstr>
      <vt:lpstr>CCS Core Competencies</vt:lpstr>
      <vt:lpstr>Core Competencies</vt:lpstr>
      <vt:lpstr>Community Resiliency Model Skill-Building    </vt:lpstr>
      <vt:lpstr>Community Resiliency Model (CRM)</vt:lpstr>
      <vt:lpstr>Community Resiliency Model</vt:lpstr>
      <vt:lpstr>PowerPoint Presentation</vt:lpstr>
      <vt:lpstr>PowerPoint Presentation</vt:lpstr>
      <vt:lpstr>Why deepen our resilient zone?</vt:lpstr>
      <vt:lpstr>Resilient Zone</vt:lpstr>
      <vt:lpstr>Tracking</vt:lpstr>
      <vt:lpstr>Learning a New Language</vt:lpstr>
      <vt:lpstr>   Tracking Skills Practice</vt:lpstr>
      <vt:lpstr>    </vt:lpstr>
      <vt:lpstr>    </vt:lpstr>
      <vt:lpstr>Resourcing</vt:lpstr>
      <vt:lpstr>Internal Resources</vt:lpstr>
      <vt:lpstr>External Resources</vt:lpstr>
      <vt:lpstr>Grounding</vt:lpstr>
      <vt:lpstr>Grounding &amp; Resourcing Practice</vt:lpstr>
      <vt:lpstr>Benefits of Resiliency Practice</vt:lpstr>
      <vt:lpstr>Questions?</vt:lpstr>
      <vt:lpstr>For more information</vt:lpstr>
    </vt:vector>
  </TitlesOfParts>
  <Company>Keenan &amp; Associates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msantucci</dc:creator>
  <cp:lastModifiedBy>Brenda Ingram</cp:lastModifiedBy>
  <cp:revision>205</cp:revision>
  <dcterms:created xsi:type="dcterms:W3CDTF">2013-03-20T21:31:26Z</dcterms:created>
  <dcterms:modified xsi:type="dcterms:W3CDTF">2015-09-02T01:10:51Z</dcterms:modified>
</cp:coreProperties>
</file>